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A9F89E-4789-4D24-AA5C-11638616EBA6}">
  <a:tblStyle styleId="{8EA9F89E-4789-4D24-AA5C-11638616EB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slide" Target="slides/slide43.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003f5c85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e003f5c85f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003f5c85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e003f5c85f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003f5c85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e003f5c85f_0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003f5c85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e003f5c85f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003f5c85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e003f5c85f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e003f5c85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e003f5c85f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003f5c85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e003f5c85f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003f5c85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e003f5c85f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003f5c85f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e003f5c85f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003f5c85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e003f5c85f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you might guess from the title </a:t>
            </a:r>
            <a:r>
              <a:rPr lang="en-US"/>
              <a:t>there is currently no purposelessness in generative text AI or modern machine learning. Generative text AIs are forced to end any “musement” in the usefulness of next-token prediction. Which is not to say that an analogy of musement does not exist, but rather these machines muse in a similar way to as </a:t>
            </a:r>
            <a:r>
              <a:rPr lang="en-US"/>
              <a:t>priest</a:t>
            </a:r>
            <a:r>
              <a:rPr lang="en-US"/>
              <a:t> describe “a process of concatenated inferences that become ever more well defined”</a:t>
            </a:r>
            <a:endParaRPr/>
          </a:p>
        </p:txBody>
      </p:sp>
      <p:sp>
        <p:nvSpPr>
          <p:cNvPr id="85" name="Google Shape;8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003f5c85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e003f5c85f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e003f5c85f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e003f5c85f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003f5c85f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e003f5c85f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e003f5c85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2e003f5c85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003f5c85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owever like Cooke’s description of musement (Cooke,</a:t>
            </a:r>
            <a:endParaRPr/>
          </a:p>
          <a:p>
            <a:pPr indent="0" lvl="0" marL="0" rtl="0" algn="l">
              <a:spcBef>
                <a:spcPts val="0"/>
              </a:spcBef>
              <a:spcAft>
                <a:spcPts val="0"/>
              </a:spcAft>
              <a:buClr>
                <a:schemeClr val="dk1"/>
              </a:buClr>
              <a:buSzPts val="1100"/>
              <a:buFont typeface="Arial"/>
              <a:buNone/>
            </a:pPr>
            <a:r>
              <a:rPr lang="en-US"/>
              <a:t>2018) there are no real errors in the next-token prediction in the final layer, the AI is doing exactly as</a:t>
            </a:r>
            <a:endParaRPr/>
          </a:p>
          <a:p>
            <a:pPr indent="0" lvl="0" marL="0" rtl="0" algn="l">
              <a:spcBef>
                <a:spcPts val="0"/>
              </a:spcBef>
              <a:spcAft>
                <a:spcPts val="0"/>
              </a:spcAft>
              <a:buClr>
                <a:schemeClr val="dk1"/>
              </a:buClr>
              <a:buSzPts val="1100"/>
              <a:buFont typeface="Arial"/>
              <a:buNone/>
            </a:pPr>
            <a:r>
              <a:rPr lang="en-US"/>
              <a:t>it was trained. We as humans may be disappointed in the results though, as we are the ones that</a:t>
            </a:r>
            <a:endParaRPr/>
          </a:p>
          <a:p>
            <a:pPr indent="0" lvl="0" marL="0" rtl="0" algn="l">
              <a:spcBef>
                <a:spcPts val="0"/>
              </a:spcBef>
              <a:spcAft>
                <a:spcPts val="0"/>
              </a:spcAft>
              <a:buNone/>
            </a:pPr>
            <a:r>
              <a:rPr lang="en-US"/>
              <a:t>have an expectation for this process</a:t>
            </a:r>
            <a:endParaRPr/>
          </a:p>
        </p:txBody>
      </p:sp>
      <p:sp>
        <p:nvSpPr>
          <p:cNvPr id="310" name="Google Shape;310;g2e003f5c85f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003f5c85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e003f5c85f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e003f5c85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solidFill>
                  <a:schemeClr val="dk1"/>
                </a:solidFill>
              </a:rPr>
              <a:t>“drift[ing] towards certain thoughts that it finds interesting and worth considering more carefully.” (priest)</a:t>
            </a:r>
            <a:endParaRPr/>
          </a:p>
        </p:txBody>
      </p:sp>
      <p:sp>
        <p:nvSpPr>
          <p:cNvPr id="330" name="Google Shape;330;g2e003f5c85f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003f5c85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e003f5c85f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003f5c85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e003f5c85f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003f5c8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2e003f5c85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003f5c85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e003f5c85f_0_3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e003f5c85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e003f5c85f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003f5c85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e003f5c85f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003f5c8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2e003f5c85f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003f5c85f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e003f5c85f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003f5c85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e003f5c85f_0_3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003f5c85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e003f5c85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003f5c85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e003f5c85f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003f5c85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e003f5c85f_0_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003f5c85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e003f5c85f_0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billion parameters is a list of 1 billion number and some instructions on how to use those number</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003f5c85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e003f5c85f_0_4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e003f5c85f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e003f5c85f_0_4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003f5c85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e003f5c85f_0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003f5c85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e003f5c85f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003f5c85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e003f5c85f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003f5c85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2e003f5c85f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003f5c85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e003f5c85f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003f5c85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e003f5c85f_0_4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 name="Google Shape;13;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spcBef>
                <a:spcPts val="0"/>
              </a:spcBef>
              <a:buNone/>
              <a:defRPr/>
            </a:lvl1pPr>
            <a:lvl2pPr indent="0" lvl="1" marL="0">
              <a:spcBef>
                <a:spcPts val="0"/>
              </a:spcBef>
              <a:buNone/>
              <a:defRPr/>
            </a:lvl2pPr>
            <a:lvl3pPr indent="0" lvl="2" marL="0">
              <a:spcBef>
                <a:spcPts val="0"/>
              </a:spcBef>
              <a:buNone/>
              <a:defRPr/>
            </a:lvl3pPr>
            <a:lvl4pPr indent="0" lvl="3" marL="0">
              <a:spcBef>
                <a:spcPts val="0"/>
              </a:spcBef>
              <a:buNone/>
              <a:defRPr/>
            </a:lvl4pPr>
            <a:lvl5pPr indent="0" lvl="4" marL="0">
              <a:spcBef>
                <a:spcPts val="0"/>
              </a:spcBef>
              <a:buNone/>
              <a:defRPr/>
            </a:lvl5pPr>
            <a:lvl6pPr indent="0" lvl="5" marL="0">
              <a:spcBef>
                <a:spcPts val="0"/>
              </a:spcBef>
              <a:buNone/>
              <a:defRPr/>
            </a:lvl6pPr>
            <a:lvl7pPr indent="0" lvl="6" marL="0">
              <a:spcBef>
                <a:spcPts val="0"/>
              </a:spcBef>
              <a:buNone/>
              <a:defRPr/>
            </a:lvl7pPr>
            <a:lvl8pPr indent="0" lvl="7" marL="0">
              <a:spcBef>
                <a:spcPts val="0"/>
              </a:spcBef>
              <a:buNone/>
              <a:defRPr/>
            </a:lvl8pPr>
            <a:lvl9pPr indent="0" lvl="8" marL="0">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rtl="0">
              <a:spcBef>
                <a:spcPts val="0"/>
              </a:spcBef>
              <a:buNone/>
              <a:defRPr sz="1800"/>
            </a:lvl1pPr>
            <a:lvl2pPr indent="0" lvl="1" marL="0" rtl="0">
              <a:spcBef>
                <a:spcPts val="0"/>
              </a:spcBef>
              <a:buNone/>
              <a:defRPr sz="1800"/>
            </a:lvl2pPr>
            <a:lvl3pPr indent="0" lvl="2" marL="0" rtl="0">
              <a:spcBef>
                <a:spcPts val="0"/>
              </a:spcBef>
              <a:buNone/>
              <a:defRPr sz="1800"/>
            </a:lvl3pPr>
            <a:lvl4pPr indent="0" lvl="3" marL="0" rtl="0">
              <a:spcBef>
                <a:spcPts val="0"/>
              </a:spcBef>
              <a:buNone/>
              <a:defRPr sz="1800"/>
            </a:lvl4pPr>
            <a:lvl5pPr indent="0" lvl="4" marL="0" rtl="0">
              <a:spcBef>
                <a:spcPts val="0"/>
              </a:spcBef>
              <a:buNone/>
              <a:defRPr sz="1800"/>
            </a:lvl5pPr>
            <a:lvl6pPr indent="0" lvl="5" marL="0" rtl="0">
              <a:spcBef>
                <a:spcPts val="0"/>
              </a:spcBef>
              <a:buNone/>
              <a:defRPr sz="1800"/>
            </a:lvl6pPr>
            <a:lvl7pPr indent="0" lvl="6" marL="0" rtl="0">
              <a:spcBef>
                <a:spcPts val="0"/>
              </a:spcBef>
              <a:buNone/>
              <a:defRPr sz="1800"/>
            </a:lvl7pPr>
            <a:lvl8pPr indent="0" lvl="7" marL="0" rtl="0">
              <a:spcBef>
                <a:spcPts val="0"/>
              </a:spcBef>
              <a:buNone/>
              <a:defRPr sz="1800"/>
            </a:lvl8pPr>
            <a:lvl9pPr indent="0" lvl="8" marL="0" rtl="0">
              <a:spcBef>
                <a:spcPts val="0"/>
              </a:spcBef>
              <a:buNone/>
              <a:defRPr sz="1800"/>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 name="Google Shape;38;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 name="Google Shape;56;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0"/>
          <p:cNvSpPr/>
          <p:nvPr>
            <p:ph idx="2" type="pic"/>
          </p:nvPr>
        </p:nvSpPr>
        <p:spPr>
          <a:xfrm>
            <a:off x="5183188" y="987425"/>
            <a:ext cx="6172200" cy="4873625"/>
          </a:xfrm>
          <a:prstGeom prst="rect">
            <a:avLst/>
          </a:prstGeom>
          <a:noFill/>
          <a:ln>
            <a:noFill/>
          </a:ln>
        </p:spPr>
      </p:sp>
      <p:sp>
        <p:nvSpPr>
          <p:cNvPr id="63" name="Google Shape;63;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4724400" y="6356363"/>
            <a:ext cx="2743200" cy="3651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0" marR="0" rtl="0" algn="ctr">
              <a:spcBef>
                <a:spcPts val="0"/>
              </a:spcBef>
              <a:buNone/>
              <a:defRPr b="0" i="0" sz="1200" u="none" cap="none" strike="noStrike">
                <a:solidFill>
                  <a:srgbClr val="888888"/>
                </a:solidFill>
                <a:latin typeface="Calibri"/>
                <a:ea typeface="Calibri"/>
                <a:cs typeface="Calibri"/>
                <a:sym typeface="Calibri"/>
              </a:defRPr>
            </a:lvl2pPr>
            <a:lvl3pPr indent="0" lvl="2" marL="0" marR="0" rtl="0" algn="ctr">
              <a:spcBef>
                <a:spcPts val="0"/>
              </a:spcBef>
              <a:buNone/>
              <a:defRPr b="0" i="0" sz="1200" u="none" cap="none" strike="noStrike">
                <a:solidFill>
                  <a:srgbClr val="888888"/>
                </a:solidFill>
                <a:latin typeface="Calibri"/>
                <a:ea typeface="Calibri"/>
                <a:cs typeface="Calibri"/>
                <a:sym typeface="Calibri"/>
              </a:defRPr>
            </a:lvl3pPr>
            <a:lvl4pPr indent="0" lvl="3" marL="0" marR="0" rtl="0" algn="ctr">
              <a:spcBef>
                <a:spcPts val="0"/>
              </a:spcBef>
              <a:buNone/>
              <a:defRPr b="0" i="0" sz="1200" u="none" cap="none" strike="noStrike">
                <a:solidFill>
                  <a:srgbClr val="888888"/>
                </a:solidFill>
                <a:latin typeface="Calibri"/>
                <a:ea typeface="Calibri"/>
                <a:cs typeface="Calibri"/>
                <a:sym typeface="Calibri"/>
              </a:defRPr>
            </a:lvl4pPr>
            <a:lvl5pPr indent="0" lvl="4" marL="0" marR="0" rtl="0" algn="ctr">
              <a:spcBef>
                <a:spcPts val="0"/>
              </a:spcBef>
              <a:buNone/>
              <a:defRPr b="0" i="0" sz="1200" u="none" cap="none" strike="noStrike">
                <a:solidFill>
                  <a:srgbClr val="888888"/>
                </a:solidFill>
                <a:latin typeface="Calibri"/>
                <a:ea typeface="Calibri"/>
                <a:cs typeface="Calibri"/>
                <a:sym typeface="Calibri"/>
              </a:defRPr>
            </a:lvl5pPr>
            <a:lvl6pPr indent="0" lvl="5" marL="0" marR="0" rtl="0" algn="ctr">
              <a:spcBef>
                <a:spcPts val="0"/>
              </a:spcBef>
              <a:buNone/>
              <a:defRPr b="0" i="0" sz="1200" u="none" cap="none" strike="noStrike">
                <a:solidFill>
                  <a:srgbClr val="888888"/>
                </a:solidFill>
                <a:latin typeface="Calibri"/>
                <a:ea typeface="Calibri"/>
                <a:cs typeface="Calibri"/>
                <a:sym typeface="Calibri"/>
              </a:defRPr>
            </a:lvl6pPr>
            <a:lvl7pPr indent="0" lvl="6" marL="0" marR="0" rtl="0" algn="ctr">
              <a:spcBef>
                <a:spcPts val="0"/>
              </a:spcBef>
              <a:buNone/>
              <a:defRPr b="0" i="0" sz="1200" u="none" cap="none" strike="noStrike">
                <a:solidFill>
                  <a:srgbClr val="888888"/>
                </a:solidFill>
                <a:latin typeface="Calibri"/>
                <a:ea typeface="Calibri"/>
                <a:cs typeface="Calibri"/>
                <a:sym typeface="Calibri"/>
              </a:defRPr>
            </a:lvl7pPr>
            <a:lvl8pPr indent="0" lvl="7" marL="0" marR="0" rtl="0" algn="ctr">
              <a:spcBef>
                <a:spcPts val="0"/>
              </a:spcBef>
              <a:buNone/>
              <a:defRPr b="0" i="0" sz="1200" u="none" cap="none" strike="noStrike">
                <a:solidFill>
                  <a:srgbClr val="888888"/>
                </a:solidFill>
                <a:latin typeface="Calibri"/>
                <a:ea typeface="Calibri"/>
                <a:cs typeface="Calibri"/>
                <a:sym typeface="Calibri"/>
              </a:defRPr>
            </a:lvl8pPr>
            <a:lvl9pPr indent="0" lvl="8" marL="0" marR="0" rtl="0" algn="ctr">
              <a:spcBef>
                <a:spcPts val="0"/>
              </a:spcBef>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thinkbeforeprinting.org/" TargetMode="External"/><Relationship Id="rId4" Type="http://schemas.openxmlformats.org/officeDocument/2006/relationships/image" Target="../media/image5.png"/><Relationship Id="rId5"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thinkbeforeprinting.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52" name="Google Shape;152;p22"/>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53" name="Google Shape;153;p22"/>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54" name="Google Shape;154;p22"/>
          <p:cNvGraphicFramePr/>
          <p:nvPr/>
        </p:nvGraphicFramePr>
        <p:xfrm>
          <a:off x="1223113" y="2105175"/>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
        <p:nvSpPr>
          <p:cNvPr id="155" name="Google Shape;155;p22"/>
          <p:cNvSpPr txBox="1"/>
          <p:nvPr/>
        </p:nvSpPr>
        <p:spPr>
          <a:xfrm>
            <a:off x="587540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“I saw a”</a:t>
            </a:r>
            <a:endParaRPr b="1" sz="1800">
              <a:solidFill>
                <a:srgbClr val="000000"/>
              </a:solidFill>
              <a:latin typeface="Arial"/>
              <a:ea typeface="Arial"/>
              <a:cs typeface="Arial"/>
              <a:sym typeface="Arial"/>
            </a:endParaRPr>
          </a:p>
        </p:txBody>
      </p:sp>
      <p:sp>
        <p:nvSpPr>
          <p:cNvPr id="156" name="Google Shape;156;p22"/>
          <p:cNvSpPr/>
          <p:nvPr/>
        </p:nvSpPr>
        <p:spPr>
          <a:xfrm>
            <a:off x="7597550" y="667025"/>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7" name="Google Shape;157;p22"/>
          <p:cNvSpPr txBox="1"/>
          <p:nvPr/>
        </p:nvSpPr>
        <p:spPr>
          <a:xfrm>
            <a:off x="967955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
        <p:nvSpPr>
          <p:cNvPr id="158" name="Google Shape;158;p22"/>
          <p:cNvSpPr txBox="1"/>
          <p:nvPr/>
        </p:nvSpPr>
        <p:spPr>
          <a:xfrm>
            <a:off x="5744850" y="2137550"/>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graphicFrame>
        <p:nvGraphicFramePr>
          <p:cNvPr id="159" name="Google Shape;159;p22"/>
          <p:cNvGraphicFramePr/>
          <p:nvPr/>
        </p:nvGraphicFramePr>
        <p:xfrm>
          <a:off x="9078850" y="1788188"/>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8.0</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9.2</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highlight>
                            <a:srgbClr val="FFFF00"/>
                          </a:highlight>
                        </a:rPr>
                        <a:t>4.38</a:t>
                      </a:r>
                      <a:endParaRPr>
                        <a:highlight>
                          <a:srgbClr val="FFFF00"/>
                        </a:highlight>
                      </a:endParaRPr>
                    </a:p>
                  </a:txBody>
                  <a:tcPr marT="91425" marB="91425" marR="91425" marL="91425"/>
                </a:tc>
              </a:tr>
            </a:tbl>
          </a:graphicData>
        </a:graphic>
      </p:graphicFrame>
      <p:sp>
        <p:nvSpPr>
          <p:cNvPr id="160" name="Google Shape;160;p22"/>
          <p:cNvSpPr/>
          <p:nvPr/>
        </p:nvSpPr>
        <p:spPr>
          <a:xfrm>
            <a:off x="7597550" y="1968638"/>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66" name="Google Shape;166;p23"/>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67" name="Google Shape;167;p23"/>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68" name="Google Shape;168;p23"/>
          <p:cNvGraphicFramePr/>
          <p:nvPr/>
        </p:nvGraphicFramePr>
        <p:xfrm>
          <a:off x="1223113" y="2105175"/>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
        <p:nvSpPr>
          <p:cNvPr id="169" name="Google Shape;169;p23"/>
          <p:cNvSpPr txBox="1"/>
          <p:nvPr/>
        </p:nvSpPr>
        <p:spPr>
          <a:xfrm>
            <a:off x="587540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“I saw a”</a:t>
            </a:r>
            <a:endParaRPr b="1" sz="1800">
              <a:solidFill>
                <a:srgbClr val="000000"/>
              </a:solidFill>
              <a:latin typeface="Arial"/>
              <a:ea typeface="Arial"/>
              <a:cs typeface="Arial"/>
              <a:sym typeface="Arial"/>
            </a:endParaRPr>
          </a:p>
        </p:txBody>
      </p:sp>
      <p:sp>
        <p:nvSpPr>
          <p:cNvPr id="170" name="Google Shape;170;p23"/>
          <p:cNvSpPr/>
          <p:nvPr/>
        </p:nvSpPr>
        <p:spPr>
          <a:xfrm>
            <a:off x="7597550" y="667025"/>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1" name="Google Shape;171;p23"/>
          <p:cNvSpPr txBox="1"/>
          <p:nvPr/>
        </p:nvSpPr>
        <p:spPr>
          <a:xfrm>
            <a:off x="967955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
        <p:nvSpPr>
          <p:cNvPr id="172" name="Google Shape;172;p23"/>
          <p:cNvSpPr txBox="1"/>
          <p:nvPr/>
        </p:nvSpPr>
        <p:spPr>
          <a:xfrm>
            <a:off x="5744850" y="2137550"/>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
        <p:nvSpPr>
          <p:cNvPr id="173" name="Google Shape;173;p23"/>
          <p:cNvSpPr txBox="1"/>
          <p:nvPr/>
        </p:nvSpPr>
        <p:spPr>
          <a:xfrm>
            <a:off x="5928900" y="43285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4.38</a:t>
            </a:r>
            <a:endParaRPr b="1" sz="1800">
              <a:solidFill>
                <a:srgbClr val="000000"/>
              </a:solidFill>
              <a:latin typeface="Arial"/>
              <a:ea typeface="Arial"/>
              <a:cs typeface="Arial"/>
              <a:sym typeface="Arial"/>
            </a:endParaRPr>
          </a:p>
        </p:txBody>
      </p:sp>
      <p:graphicFrame>
        <p:nvGraphicFramePr>
          <p:cNvPr id="174" name="Google Shape;174;p23"/>
          <p:cNvGraphicFramePr/>
          <p:nvPr/>
        </p:nvGraphicFramePr>
        <p:xfrm>
          <a:off x="9078850" y="1788188"/>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8.0</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9.2</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highlight>
                            <a:srgbClr val="FFFF00"/>
                          </a:highlight>
                        </a:rPr>
                        <a:t>4.38</a:t>
                      </a:r>
                      <a:endParaRPr>
                        <a:highlight>
                          <a:srgbClr val="FFFF00"/>
                        </a:highlight>
                      </a:endParaRPr>
                    </a:p>
                  </a:txBody>
                  <a:tcPr marT="91425" marB="91425" marR="91425" marL="91425"/>
                </a:tc>
              </a:tr>
            </a:tbl>
          </a:graphicData>
        </a:graphic>
      </p:graphicFrame>
      <p:sp>
        <p:nvSpPr>
          <p:cNvPr id="175" name="Google Shape;175;p23"/>
          <p:cNvSpPr/>
          <p:nvPr/>
        </p:nvSpPr>
        <p:spPr>
          <a:xfrm>
            <a:off x="7597550" y="1968638"/>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81" name="Google Shape;181;p24"/>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82" name="Google Shape;182;p24"/>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83" name="Google Shape;183;p24"/>
          <p:cNvGraphicFramePr/>
          <p:nvPr/>
        </p:nvGraphicFramePr>
        <p:xfrm>
          <a:off x="1223113" y="2105175"/>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
        <p:nvSpPr>
          <p:cNvPr id="184" name="Google Shape;184;p24"/>
          <p:cNvSpPr txBox="1"/>
          <p:nvPr/>
        </p:nvSpPr>
        <p:spPr>
          <a:xfrm>
            <a:off x="587540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“I saw a”</a:t>
            </a:r>
            <a:endParaRPr b="1" sz="1800">
              <a:solidFill>
                <a:srgbClr val="000000"/>
              </a:solidFill>
              <a:latin typeface="Arial"/>
              <a:ea typeface="Arial"/>
              <a:cs typeface="Arial"/>
              <a:sym typeface="Arial"/>
            </a:endParaRPr>
          </a:p>
        </p:txBody>
      </p:sp>
      <p:sp>
        <p:nvSpPr>
          <p:cNvPr id="185" name="Google Shape;185;p24"/>
          <p:cNvSpPr/>
          <p:nvPr/>
        </p:nvSpPr>
        <p:spPr>
          <a:xfrm>
            <a:off x="7597550" y="667025"/>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p24"/>
          <p:cNvSpPr txBox="1"/>
          <p:nvPr/>
        </p:nvSpPr>
        <p:spPr>
          <a:xfrm>
            <a:off x="967955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
        <p:nvSpPr>
          <p:cNvPr id="187" name="Google Shape;187;p24"/>
          <p:cNvSpPr txBox="1"/>
          <p:nvPr/>
        </p:nvSpPr>
        <p:spPr>
          <a:xfrm>
            <a:off x="5744850" y="2137550"/>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
        <p:nvSpPr>
          <p:cNvPr id="188" name="Google Shape;188;p24"/>
          <p:cNvSpPr txBox="1"/>
          <p:nvPr/>
        </p:nvSpPr>
        <p:spPr>
          <a:xfrm>
            <a:off x="5928900" y="43285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4.38</a:t>
            </a:r>
            <a:endParaRPr b="1" sz="1800">
              <a:solidFill>
                <a:srgbClr val="000000"/>
              </a:solidFill>
              <a:latin typeface="Arial"/>
              <a:ea typeface="Arial"/>
              <a:cs typeface="Arial"/>
              <a:sym typeface="Arial"/>
            </a:endParaRPr>
          </a:p>
        </p:txBody>
      </p:sp>
      <p:sp>
        <p:nvSpPr>
          <p:cNvPr id="189" name="Google Shape;189;p24"/>
          <p:cNvSpPr/>
          <p:nvPr/>
        </p:nvSpPr>
        <p:spPr>
          <a:xfrm>
            <a:off x="7597550" y="4159613"/>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190" name="Google Shape;190;p24"/>
          <p:cNvGraphicFramePr/>
          <p:nvPr/>
        </p:nvGraphicFramePr>
        <p:xfrm>
          <a:off x="9350038" y="3475088"/>
          <a:ext cx="3000000" cy="3000000"/>
        </p:xfrm>
        <a:graphic>
          <a:graphicData uri="http://schemas.openxmlformats.org/drawingml/2006/table">
            <a:tbl>
              <a:tblPr>
                <a:noFill/>
                <a:tableStyleId>{8EA9F89E-4789-4D24-AA5C-11638616EBA6}</a:tableStyleId>
              </a:tblPr>
              <a:tblGrid>
                <a:gridCol w="437800"/>
                <a:gridCol w="1246775"/>
              </a:tblGrid>
              <a:tr h="28065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I</a:t>
                      </a:r>
                      <a:endParaRPr/>
                    </a:p>
                  </a:txBody>
                  <a:tcPr marT="91425" marB="91425" marR="91425" marL="91425"/>
                </a:tc>
              </a:tr>
              <a:tr h="338775">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saw</a:t>
                      </a:r>
                      <a:endParaRPr/>
                    </a:p>
                  </a:txBody>
                  <a:tcPr marT="91425" marB="91425" marR="91425" marL="91425"/>
                </a:tc>
              </a:tr>
              <a:tr h="338775">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a</a:t>
                      </a:r>
                      <a:endParaRPr/>
                    </a:p>
                  </a:txBody>
                  <a:tcPr marT="91425" marB="91425" marR="91425" marL="91425"/>
                </a:tc>
              </a:tr>
              <a:tr h="338775">
                <a:tc>
                  <a:txBody>
                    <a:bodyPr/>
                    <a:lstStyle/>
                    <a:p>
                      <a:pPr indent="0" lvl="0" marL="0" rtl="0" algn="l">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dog</a:t>
                      </a:r>
                      <a:endParaRPr/>
                    </a:p>
                  </a:txBody>
                  <a:tcPr marT="91425" marB="91425" marR="91425" marL="91425"/>
                </a:tc>
              </a:tr>
              <a:tr h="338775">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cat</a:t>
                      </a:r>
                      <a:endParaRPr/>
                    </a:p>
                  </a:txBody>
                  <a:tcPr marT="91425" marB="91425" marR="91425" marL="91425"/>
                </a:tc>
              </a:tr>
              <a:tr h="338775">
                <a:tc>
                  <a:txBody>
                    <a:bodyPr/>
                    <a:lstStyle/>
                    <a:p>
                      <a:pPr indent="0" lvl="0" marL="0" rtl="0" algn="l">
                        <a:spcBef>
                          <a:spcPts val="0"/>
                        </a:spcBef>
                        <a:spcAft>
                          <a:spcPts val="0"/>
                        </a:spcAft>
                        <a:buNone/>
                      </a:pPr>
                      <a:r>
                        <a:rPr lang="en-US"/>
                        <a:t>6</a:t>
                      </a:r>
                      <a:endParaRPr/>
                    </a:p>
                  </a:txBody>
                  <a:tcPr marT="91425" marB="91425" marR="91425" marL="91425"/>
                </a:tc>
                <a:tc>
                  <a:txBody>
                    <a:bodyPr/>
                    <a:lstStyle/>
                    <a:p>
                      <a:pPr indent="0" lvl="0" marL="0" rtl="0" algn="l">
                        <a:spcBef>
                          <a:spcPts val="0"/>
                        </a:spcBef>
                        <a:spcAft>
                          <a:spcPts val="0"/>
                        </a:spcAft>
                        <a:buNone/>
                      </a:pPr>
                      <a:r>
                        <a:rPr lang="en-US"/>
                        <a:t>person</a:t>
                      </a:r>
                      <a:endParaRPr/>
                    </a:p>
                  </a:txBody>
                  <a:tcPr marT="91425" marB="91425" marR="91425" marL="91425"/>
                </a:tc>
              </a:tr>
            </a:tbl>
          </a:graphicData>
        </a:graphic>
      </p:graphicFrame>
      <p:graphicFrame>
        <p:nvGraphicFramePr>
          <p:cNvPr id="191" name="Google Shape;191;p24"/>
          <p:cNvGraphicFramePr/>
          <p:nvPr/>
        </p:nvGraphicFramePr>
        <p:xfrm>
          <a:off x="9078850" y="1788188"/>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8.0</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9.2</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highlight>
                            <a:srgbClr val="FFFF00"/>
                          </a:highlight>
                        </a:rPr>
                        <a:t>4.38</a:t>
                      </a:r>
                      <a:endParaRPr>
                        <a:highlight>
                          <a:srgbClr val="FFFF00"/>
                        </a:highlight>
                      </a:endParaRPr>
                    </a:p>
                  </a:txBody>
                  <a:tcPr marT="91425" marB="91425" marR="91425" marL="91425"/>
                </a:tc>
              </a:tr>
            </a:tbl>
          </a:graphicData>
        </a:graphic>
      </p:graphicFrame>
      <p:sp>
        <p:nvSpPr>
          <p:cNvPr id="192" name="Google Shape;192;p24"/>
          <p:cNvSpPr/>
          <p:nvPr/>
        </p:nvSpPr>
        <p:spPr>
          <a:xfrm>
            <a:off x="7597550" y="1968638"/>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98" name="Google Shape;198;p25"/>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99" name="Google Shape;199;p25"/>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00" name="Google Shape;200;p25"/>
          <p:cNvGraphicFramePr/>
          <p:nvPr/>
        </p:nvGraphicFramePr>
        <p:xfrm>
          <a:off x="1223113" y="2105175"/>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
        <p:nvSpPr>
          <p:cNvPr id="201" name="Google Shape;201;p25"/>
          <p:cNvSpPr txBox="1"/>
          <p:nvPr/>
        </p:nvSpPr>
        <p:spPr>
          <a:xfrm>
            <a:off x="587540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“I saw a”</a:t>
            </a:r>
            <a:endParaRPr b="1" sz="1800">
              <a:solidFill>
                <a:srgbClr val="000000"/>
              </a:solidFill>
              <a:latin typeface="Arial"/>
              <a:ea typeface="Arial"/>
              <a:cs typeface="Arial"/>
              <a:sym typeface="Arial"/>
            </a:endParaRPr>
          </a:p>
        </p:txBody>
      </p:sp>
      <p:sp>
        <p:nvSpPr>
          <p:cNvPr id="202" name="Google Shape;202;p25"/>
          <p:cNvSpPr/>
          <p:nvPr/>
        </p:nvSpPr>
        <p:spPr>
          <a:xfrm>
            <a:off x="7597550" y="667025"/>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p25"/>
          <p:cNvSpPr txBox="1"/>
          <p:nvPr/>
        </p:nvSpPr>
        <p:spPr>
          <a:xfrm>
            <a:off x="967955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
        <p:nvSpPr>
          <p:cNvPr id="204" name="Google Shape;204;p25"/>
          <p:cNvSpPr txBox="1"/>
          <p:nvPr/>
        </p:nvSpPr>
        <p:spPr>
          <a:xfrm>
            <a:off x="5744850" y="2137550"/>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
        <p:nvSpPr>
          <p:cNvPr id="205" name="Google Shape;205;p25"/>
          <p:cNvSpPr txBox="1"/>
          <p:nvPr/>
        </p:nvSpPr>
        <p:spPr>
          <a:xfrm>
            <a:off x="5928900" y="43285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4.38</a:t>
            </a:r>
            <a:endParaRPr b="1" sz="1800">
              <a:solidFill>
                <a:srgbClr val="000000"/>
              </a:solidFill>
              <a:latin typeface="Arial"/>
              <a:ea typeface="Arial"/>
              <a:cs typeface="Arial"/>
              <a:sym typeface="Arial"/>
            </a:endParaRPr>
          </a:p>
        </p:txBody>
      </p:sp>
      <p:sp>
        <p:nvSpPr>
          <p:cNvPr id="206" name="Google Shape;206;p25"/>
          <p:cNvSpPr/>
          <p:nvPr/>
        </p:nvSpPr>
        <p:spPr>
          <a:xfrm>
            <a:off x="7597550" y="4159613"/>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207" name="Google Shape;207;p25"/>
          <p:cNvGraphicFramePr/>
          <p:nvPr/>
        </p:nvGraphicFramePr>
        <p:xfrm>
          <a:off x="9350038" y="3475088"/>
          <a:ext cx="3000000" cy="3000000"/>
        </p:xfrm>
        <a:graphic>
          <a:graphicData uri="http://schemas.openxmlformats.org/drawingml/2006/table">
            <a:tbl>
              <a:tblPr>
                <a:noFill/>
                <a:tableStyleId>{8EA9F89E-4789-4D24-AA5C-11638616EBA6}</a:tableStyleId>
              </a:tblPr>
              <a:tblGrid>
                <a:gridCol w="437800"/>
                <a:gridCol w="1246775"/>
              </a:tblGrid>
              <a:tr h="28065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I</a:t>
                      </a:r>
                      <a:endParaRPr/>
                    </a:p>
                  </a:txBody>
                  <a:tcPr marT="91425" marB="91425" marR="91425" marL="91425"/>
                </a:tc>
              </a:tr>
              <a:tr h="338775">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saw</a:t>
                      </a:r>
                      <a:endParaRPr/>
                    </a:p>
                  </a:txBody>
                  <a:tcPr marT="91425" marB="91425" marR="91425" marL="91425"/>
                </a:tc>
              </a:tr>
              <a:tr h="338775">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a</a:t>
                      </a:r>
                      <a:endParaRPr/>
                    </a:p>
                  </a:txBody>
                  <a:tcPr marT="91425" marB="91425" marR="91425" marL="91425"/>
                </a:tc>
              </a:tr>
              <a:tr h="338775">
                <a:tc>
                  <a:txBody>
                    <a:bodyPr/>
                    <a:lstStyle/>
                    <a:p>
                      <a:pPr indent="0" lvl="0" marL="0" rtl="0" algn="l">
                        <a:spcBef>
                          <a:spcPts val="0"/>
                        </a:spcBef>
                        <a:spcAft>
                          <a:spcPts val="0"/>
                        </a:spcAft>
                        <a:buNone/>
                      </a:pPr>
                      <a:r>
                        <a:rPr lang="en-US"/>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dog</a:t>
                      </a:r>
                      <a:endParaRPr/>
                    </a:p>
                  </a:txBody>
                  <a:tcPr marT="91425" marB="91425" marR="91425" marL="91425">
                    <a:solidFill>
                      <a:srgbClr val="FFFF00"/>
                    </a:solidFill>
                  </a:tcPr>
                </a:tc>
              </a:tr>
              <a:tr h="338775">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cat</a:t>
                      </a:r>
                      <a:endParaRPr/>
                    </a:p>
                  </a:txBody>
                  <a:tcPr marT="91425" marB="91425" marR="91425" marL="91425"/>
                </a:tc>
              </a:tr>
              <a:tr h="338775">
                <a:tc>
                  <a:txBody>
                    <a:bodyPr/>
                    <a:lstStyle/>
                    <a:p>
                      <a:pPr indent="0" lvl="0" marL="0" rtl="0" algn="l">
                        <a:spcBef>
                          <a:spcPts val="0"/>
                        </a:spcBef>
                        <a:spcAft>
                          <a:spcPts val="0"/>
                        </a:spcAft>
                        <a:buNone/>
                      </a:pPr>
                      <a:r>
                        <a:rPr lang="en-US"/>
                        <a:t>6</a:t>
                      </a:r>
                      <a:endParaRPr/>
                    </a:p>
                  </a:txBody>
                  <a:tcPr marT="91425" marB="91425" marR="91425" marL="91425"/>
                </a:tc>
                <a:tc>
                  <a:txBody>
                    <a:bodyPr/>
                    <a:lstStyle/>
                    <a:p>
                      <a:pPr indent="0" lvl="0" marL="0" rtl="0" algn="l">
                        <a:spcBef>
                          <a:spcPts val="0"/>
                        </a:spcBef>
                        <a:spcAft>
                          <a:spcPts val="0"/>
                        </a:spcAft>
                        <a:buNone/>
                      </a:pPr>
                      <a:r>
                        <a:rPr lang="en-US"/>
                        <a:t>person</a:t>
                      </a:r>
                      <a:endParaRPr/>
                    </a:p>
                  </a:txBody>
                  <a:tcPr marT="91425" marB="91425" marR="91425" marL="91425"/>
                </a:tc>
              </a:tr>
            </a:tbl>
          </a:graphicData>
        </a:graphic>
      </p:graphicFrame>
      <p:graphicFrame>
        <p:nvGraphicFramePr>
          <p:cNvPr id="208" name="Google Shape;208;p25"/>
          <p:cNvGraphicFramePr/>
          <p:nvPr/>
        </p:nvGraphicFramePr>
        <p:xfrm>
          <a:off x="9078850" y="1788188"/>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8.0</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9.2</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highlight>
                            <a:srgbClr val="FFFF00"/>
                          </a:highlight>
                        </a:rPr>
                        <a:t>4.38</a:t>
                      </a:r>
                      <a:endParaRPr>
                        <a:highlight>
                          <a:srgbClr val="FFFF00"/>
                        </a:highlight>
                      </a:endParaRPr>
                    </a:p>
                  </a:txBody>
                  <a:tcPr marT="91425" marB="91425" marR="91425" marL="91425"/>
                </a:tc>
              </a:tr>
            </a:tbl>
          </a:graphicData>
        </a:graphic>
      </p:graphicFrame>
      <p:sp>
        <p:nvSpPr>
          <p:cNvPr id="209" name="Google Shape;209;p25"/>
          <p:cNvSpPr/>
          <p:nvPr/>
        </p:nvSpPr>
        <p:spPr>
          <a:xfrm>
            <a:off x="7597550" y="1968638"/>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nvSpPr>
        <p:spPr>
          <a:xfrm>
            <a:off x="377125" y="302650"/>
            <a:ext cx="6325800" cy="1262100"/>
          </a:xfrm>
          <a:prstGeom prst="rect">
            <a:avLst/>
          </a:prstGeom>
          <a:noFill/>
          <a:ln>
            <a:noFill/>
          </a:ln>
        </p:spPr>
        <p:txBody>
          <a:bodyPr anchorCtr="0" anchor="t" bIns="45700" lIns="91425" spcFirstLastPara="1" rIns="91425" wrap="square" tIns="45700">
            <a:spAutoFit/>
          </a:bodyPr>
          <a:lstStyle/>
          <a:p>
            <a:pPr indent="0" lvl="0" marL="0" rtl="0" algn="l">
              <a:spcBef>
                <a:spcPts val="1200"/>
              </a:spcBef>
              <a:spcAft>
                <a:spcPts val="0"/>
              </a:spcAft>
              <a:buSzPts val="1100"/>
              <a:buNone/>
            </a:pPr>
            <a:r>
              <a:rPr b="1" lang="en-US" sz="3300">
                <a:solidFill>
                  <a:srgbClr val="807F83"/>
                </a:solidFill>
              </a:rPr>
              <a:t>SimpleGPT - After Training</a:t>
            </a:r>
            <a:endParaRPr b="1" sz="3300">
              <a:solidFill>
                <a:srgbClr val="807F83"/>
              </a:solidFill>
            </a:endParaRPr>
          </a:p>
          <a:p>
            <a:pPr indent="0" lvl="0" marL="0" rtl="0" algn="ctr">
              <a:spcBef>
                <a:spcPts val="1200"/>
              </a:spcBef>
              <a:spcAft>
                <a:spcPts val="0"/>
              </a:spcAft>
              <a:buSzPts val="1100"/>
              <a:buNone/>
            </a:pPr>
            <a:r>
              <a:t/>
            </a:r>
            <a:endParaRPr b="1" sz="3300">
              <a:solidFill>
                <a:srgbClr val="000000"/>
              </a:solidFill>
              <a:latin typeface="Arial"/>
              <a:ea typeface="Arial"/>
              <a:cs typeface="Arial"/>
              <a:sym typeface="Arial"/>
            </a:endParaRPr>
          </a:p>
        </p:txBody>
      </p:sp>
      <p:sp>
        <p:nvSpPr>
          <p:cNvPr id="215" name="Google Shape;215;p26"/>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16" name="Google Shape;216;p26"/>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22" name="Google Shape;222;p27"/>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23" name="Google Shape;223;p27"/>
          <p:cNvGraphicFramePr/>
          <p:nvPr/>
        </p:nvGraphicFramePr>
        <p:xfrm>
          <a:off x="1393250" y="1159775"/>
          <a:ext cx="3000000" cy="3000000"/>
        </p:xfrm>
        <a:graphic>
          <a:graphicData uri="http://schemas.openxmlformats.org/drawingml/2006/table">
            <a:tbl>
              <a:tblPr>
                <a:noFill/>
                <a:tableStyleId>{8EA9F89E-4789-4D24-AA5C-11638616EBA6}</a:tableStyleId>
              </a:tblPr>
              <a:tblGrid>
                <a:gridCol w="2828475"/>
              </a:tblGrid>
              <a:tr h="381000">
                <a:tc>
                  <a:txBody>
                    <a:bodyPr/>
                    <a:lstStyle/>
                    <a:p>
                      <a:pPr indent="0" lvl="0" marL="0" rtl="0" algn="l">
                        <a:spcBef>
                          <a:spcPts val="0"/>
                        </a:spcBef>
                        <a:spcAft>
                          <a:spcPts val="0"/>
                        </a:spcAft>
                        <a:buNone/>
                      </a:pPr>
                      <a:r>
                        <a:rPr lang="en-US"/>
                        <a:t>Training Data</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I saw a dog</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r>
            </a:tbl>
          </a:graphicData>
        </a:graphic>
      </p:graphicFrame>
      <p:sp>
        <p:nvSpPr>
          <p:cNvPr id="224" name="Google Shape;224;p27"/>
          <p:cNvSpPr txBox="1"/>
          <p:nvPr/>
        </p:nvSpPr>
        <p:spPr>
          <a:xfrm>
            <a:off x="377125" y="302650"/>
            <a:ext cx="6325800" cy="1262100"/>
          </a:xfrm>
          <a:prstGeom prst="rect">
            <a:avLst/>
          </a:prstGeom>
          <a:noFill/>
          <a:ln>
            <a:noFill/>
          </a:ln>
        </p:spPr>
        <p:txBody>
          <a:bodyPr anchorCtr="0" anchor="t" bIns="45700" lIns="91425" spcFirstLastPara="1" rIns="91425" wrap="square" tIns="45700">
            <a:spAutoFit/>
          </a:bodyPr>
          <a:lstStyle/>
          <a:p>
            <a:pPr indent="0" lvl="0" marL="0" rtl="0" algn="l">
              <a:spcBef>
                <a:spcPts val="1200"/>
              </a:spcBef>
              <a:spcAft>
                <a:spcPts val="0"/>
              </a:spcAft>
              <a:buSzPts val="1100"/>
              <a:buNone/>
            </a:pPr>
            <a:r>
              <a:rPr b="1" lang="en-US" sz="3300">
                <a:solidFill>
                  <a:srgbClr val="807F83"/>
                </a:solidFill>
              </a:rPr>
              <a:t>SimpleGPT - After Training</a:t>
            </a:r>
            <a:endParaRPr b="1" sz="3300">
              <a:solidFill>
                <a:srgbClr val="807F83"/>
              </a:solidFill>
            </a:endParaRPr>
          </a:p>
          <a:p>
            <a:pPr indent="0" lvl="0" marL="0" rtl="0" algn="ctr">
              <a:spcBef>
                <a:spcPts val="1200"/>
              </a:spcBef>
              <a:spcAft>
                <a:spcPts val="0"/>
              </a:spcAft>
              <a:buSzPts val="1100"/>
              <a:buNone/>
            </a:pPr>
            <a:r>
              <a:t/>
            </a:r>
            <a:endParaRPr b="1" sz="3300">
              <a:solidFill>
                <a:srgbClr val="000000"/>
              </a:solidFill>
              <a:latin typeface="Arial"/>
              <a:ea typeface="Arial"/>
              <a:cs typeface="Arial"/>
              <a:sym typeface="Aria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30" name="Google Shape;230;p28"/>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31" name="Google Shape;231;p28"/>
          <p:cNvGraphicFramePr/>
          <p:nvPr/>
        </p:nvGraphicFramePr>
        <p:xfrm>
          <a:off x="594100" y="3525875"/>
          <a:ext cx="3000000" cy="3000000"/>
        </p:xfrm>
        <a:graphic>
          <a:graphicData uri="http://schemas.openxmlformats.org/drawingml/2006/table">
            <a:tbl>
              <a:tblPr>
                <a:noFill/>
                <a:tableStyleId>{8EA9F89E-4789-4D24-AA5C-11638616EBA6}</a:tableStyleId>
              </a:tblPr>
              <a:tblGrid>
                <a:gridCol w="2213400"/>
                <a:gridCol w="2213400"/>
              </a:tblGrid>
              <a:tr h="381000">
                <a:tc>
                  <a:txBody>
                    <a:bodyPr/>
                    <a:lstStyle/>
                    <a:p>
                      <a:pPr indent="0" lvl="0" marL="0" rtl="0" algn="l">
                        <a:spcBef>
                          <a:spcPts val="0"/>
                        </a:spcBef>
                        <a:spcAft>
                          <a:spcPts val="0"/>
                        </a:spcAft>
                        <a:buNone/>
                      </a:pPr>
                      <a:r>
                        <a:rPr lang="en-US"/>
                        <a:t>Sentence</a:t>
                      </a:r>
                      <a:endParaRPr/>
                    </a:p>
                  </a:txBody>
                  <a:tcPr marT="91425" marB="91425" marR="91425" marL="91425"/>
                </a:tc>
                <a:tc>
                  <a:txBody>
                    <a:bodyPr/>
                    <a:lstStyle/>
                    <a:p>
                      <a:pPr indent="0" lvl="0" marL="0" rtl="0" algn="l">
                        <a:spcBef>
                          <a:spcPts val="0"/>
                        </a:spcBef>
                        <a:spcAft>
                          <a:spcPts val="0"/>
                        </a:spcAft>
                        <a:buNone/>
                      </a:pPr>
                      <a:r>
                        <a:rPr lang="en-US"/>
                        <a:t>Generation</a:t>
                      </a:r>
                      <a:br>
                        <a:rPr lang="en-US"/>
                      </a:br>
                      <a:r>
                        <a:rPr lang="en-US"/>
                        <a:t>Frequency</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bl>
          </a:graphicData>
        </a:graphic>
      </p:graphicFrame>
      <p:graphicFrame>
        <p:nvGraphicFramePr>
          <p:cNvPr id="232" name="Google Shape;232;p28"/>
          <p:cNvGraphicFramePr/>
          <p:nvPr/>
        </p:nvGraphicFramePr>
        <p:xfrm>
          <a:off x="1393250" y="1159775"/>
          <a:ext cx="3000000" cy="3000000"/>
        </p:xfrm>
        <a:graphic>
          <a:graphicData uri="http://schemas.openxmlformats.org/drawingml/2006/table">
            <a:tbl>
              <a:tblPr>
                <a:noFill/>
                <a:tableStyleId>{8EA9F89E-4789-4D24-AA5C-11638616EBA6}</a:tableStyleId>
              </a:tblPr>
              <a:tblGrid>
                <a:gridCol w="2828475"/>
              </a:tblGrid>
              <a:tr h="381000">
                <a:tc>
                  <a:txBody>
                    <a:bodyPr/>
                    <a:lstStyle/>
                    <a:p>
                      <a:pPr indent="0" lvl="0" marL="0" rtl="0" algn="l">
                        <a:spcBef>
                          <a:spcPts val="0"/>
                        </a:spcBef>
                        <a:spcAft>
                          <a:spcPts val="0"/>
                        </a:spcAft>
                        <a:buNone/>
                      </a:pPr>
                      <a:r>
                        <a:rPr lang="en-US"/>
                        <a:t>Training Data</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I saw a dog</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r>
            </a:tbl>
          </a:graphicData>
        </a:graphic>
      </p:graphicFrame>
      <p:sp>
        <p:nvSpPr>
          <p:cNvPr id="233" name="Google Shape;233;p28"/>
          <p:cNvSpPr txBox="1"/>
          <p:nvPr/>
        </p:nvSpPr>
        <p:spPr>
          <a:xfrm>
            <a:off x="377125" y="302650"/>
            <a:ext cx="6325800" cy="1262100"/>
          </a:xfrm>
          <a:prstGeom prst="rect">
            <a:avLst/>
          </a:prstGeom>
          <a:noFill/>
          <a:ln>
            <a:noFill/>
          </a:ln>
        </p:spPr>
        <p:txBody>
          <a:bodyPr anchorCtr="0" anchor="t" bIns="45700" lIns="91425" spcFirstLastPara="1" rIns="91425" wrap="square" tIns="45700">
            <a:spAutoFit/>
          </a:bodyPr>
          <a:lstStyle/>
          <a:p>
            <a:pPr indent="0" lvl="0" marL="0" rtl="0" algn="l">
              <a:spcBef>
                <a:spcPts val="1200"/>
              </a:spcBef>
              <a:spcAft>
                <a:spcPts val="0"/>
              </a:spcAft>
              <a:buSzPts val="1100"/>
              <a:buNone/>
            </a:pPr>
            <a:r>
              <a:rPr b="1" lang="en-US" sz="3300">
                <a:solidFill>
                  <a:srgbClr val="807F83"/>
                </a:solidFill>
              </a:rPr>
              <a:t>SimpleGPT - After Training</a:t>
            </a:r>
            <a:endParaRPr b="1" sz="3300">
              <a:solidFill>
                <a:srgbClr val="807F83"/>
              </a:solidFill>
            </a:endParaRPr>
          </a:p>
          <a:p>
            <a:pPr indent="0" lvl="0" marL="0" rtl="0" algn="ctr">
              <a:spcBef>
                <a:spcPts val="1200"/>
              </a:spcBef>
              <a:spcAft>
                <a:spcPts val="0"/>
              </a:spcAft>
              <a:buSzPts val="1100"/>
              <a:buNone/>
            </a:pPr>
            <a:r>
              <a:t/>
            </a:r>
            <a:endParaRPr b="1" sz="3300">
              <a:solidFill>
                <a:srgbClr val="000000"/>
              </a:solidFill>
              <a:latin typeface="Arial"/>
              <a:ea typeface="Arial"/>
              <a:cs typeface="Arial"/>
              <a:sym typeface="Aria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39" name="Google Shape;239;p29"/>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40" name="Google Shape;240;p29"/>
          <p:cNvGraphicFramePr/>
          <p:nvPr/>
        </p:nvGraphicFramePr>
        <p:xfrm>
          <a:off x="594100" y="3525875"/>
          <a:ext cx="3000000" cy="3000000"/>
        </p:xfrm>
        <a:graphic>
          <a:graphicData uri="http://schemas.openxmlformats.org/drawingml/2006/table">
            <a:tbl>
              <a:tblPr>
                <a:noFill/>
                <a:tableStyleId>{8EA9F89E-4789-4D24-AA5C-11638616EBA6}</a:tableStyleId>
              </a:tblPr>
              <a:tblGrid>
                <a:gridCol w="2213400"/>
                <a:gridCol w="2213400"/>
              </a:tblGrid>
              <a:tr h="381000">
                <a:tc>
                  <a:txBody>
                    <a:bodyPr/>
                    <a:lstStyle/>
                    <a:p>
                      <a:pPr indent="0" lvl="0" marL="0" rtl="0" algn="l">
                        <a:spcBef>
                          <a:spcPts val="0"/>
                        </a:spcBef>
                        <a:spcAft>
                          <a:spcPts val="0"/>
                        </a:spcAft>
                        <a:buNone/>
                      </a:pPr>
                      <a:r>
                        <a:rPr lang="en-US"/>
                        <a:t>Sentence</a:t>
                      </a:r>
                      <a:endParaRPr/>
                    </a:p>
                  </a:txBody>
                  <a:tcPr marT="91425" marB="91425" marR="91425" marL="91425"/>
                </a:tc>
                <a:tc>
                  <a:txBody>
                    <a:bodyPr/>
                    <a:lstStyle/>
                    <a:p>
                      <a:pPr indent="0" lvl="0" marL="0" rtl="0" algn="l">
                        <a:spcBef>
                          <a:spcPts val="0"/>
                        </a:spcBef>
                        <a:spcAft>
                          <a:spcPts val="0"/>
                        </a:spcAft>
                        <a:buNone/>
                      </a:pPr>
                      <a:r>
                        <a:rPr lang="en-US"/>
                        <a:t>Generation</a:t>
                      </a:r>
                      <a:br>
                        <a:rPr lang="en-US"/>
                      </a:br>
                      <a:r>
                        <a:rPr lang="en-US"/>
                        <a:t>Frequency</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bl>
          </a:graphicData>
        </a:graphic>
      </p:graphicFrame>
      <p:graphicFrame>
        <p:nvGraphicFramePr>
          <p:cNvPr id="241" name="Google Shape;241;p29"/>
          <p:cNvGraphicFramePr/>
          <p:nvPr/>
        </p:nvGraphicFramePr>
        <p:xfrm>
          <a:off x="1393250" y="1159775"/>
          <a:ext cx="3000000" cy="3000000"/>
        </p:xfrm>
        <a:graphic>
          <a:graphicData uri="http://schemas.openxmlformats.org/drawingml/2006/table">
            <a:tbl>
              <a:tblPr>
                <a:noFill/>
                <a:tableStyleId>{8EA9F89E-4789-4D24-AA5C-11638616EBA6}</a:tableStyleId>
              </a:tblPr>
              <a:tblGrid>
                <a:gridCol w="2828475"/>
              </a:tblGrid>
              <a:tr h="381000">
                <a:tc>
                  <a:txBody>
                    <a:bodyPr/>
                    <a:lstStyle/>
                    <a:p>
                      <a:pPr indent="0" lvl="0" marL="0" rtl="0" algn="l">
                        <a:spcBef>
                          <a:spcPts val="0"/>
                        </a:spcBef>
                        <a:spcAft>
                          <a:spcPts val="0"/>
                        </a:spcAft>
                        <a:buNone/>
                      </a:pPr>
                      <a:r>
                        <a:rPr lang="en-US"/>
                        <a:t>Training Data</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I saw a dog</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r>
            </a:tbl>
          </a:graphicData>
        </a:graphic>
      </p:graphicFrame>
      <p:graphicFrame>
        <p:nvGraphicFramePr>
          <p:cNvPr id="242" name="Google Shape;242;p29"/>
          <p:cNvGraphicFramePr/>
          <p:nvPr/>
        </p:nvGraphicFramePr>
        <p:xfrm>
          <a:off x="7037875" y="1159775"/>
          <a:ext cx="3000000" cy="3000000"/>
        </p:xfrm>
        <a:graphic>
          <a:graphicData uri="http://schemas.openxmlformats.org/drawingml/2006/table">
            <a:tbl>
              <a:tblPr>
                <a:noFill/>
                <a:tableStyleId>{8EA9F89E-4789-4D24-AA5C-11638616EBA6}</a:tableStyleId>
              </a:tblPr>
              <a:tblGrid>
                <a:gridCol w="2828475"/>
              </a:tblGrid>
              <a:tr h="381000">
                <a:tc>
                  <a:txBody>
                    <a:bodyPr/>
                    <a:lstStyle/>
                    <a:p>
                      <a:pPr indent="0" lvl="0" marL="0" rtl="0" algn="l">
                        <a:spcBef>
                          <a:spcPts val="0"/>
                        </a:spcBef>
                        <a:spcAft>
                          <a:spcPts val="0"/>
                        </a:spcAft>
                        <a:buNone/>
                      </a:pPr>
                      <a:r>
                        <a:rPr lang="en-US"/>
                        <a:t>Training Data</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I saw a dog</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r>
            </a:tbl>
          </a:graphicData>
        </a:graphic>
      </p:graphicFrame>
      <p:sp>
        <p:nvSpPr>
          <p:cNvPr id="243" name="Google Shape;243;p29"/>
          <p:cNvSpPr txBox="1"/>
          <p:nvPr/>
        </p:nvSpPr>
        <p:spPr>
          <a:xfrm>
            <a:off x="377125" y="302650"/>
            <a:ext cx="6325800" cy="1262100"/>
          </a:xfrm>
          <a:prstGeom prst="rect">
            <a:avLst/>
          </a:prstGeom>
          <a:noFill/>
          <a:ln>
            <a:noFill/>
          </a:ln>
        </p:spPr>
        <p:txBody>
          <a:bodyPr anchorCtr="0" anchor="t" bIns="45700" lIns="91425" spcFirstLastPara="1" rIns="91425" wrap="square" tIns="45700">
            <a:spAutoFit/>
          </a:bodyPr>
          <a:lstStyle/>
          <a:p>
            <a:pPr indent="0" lvl="0" marL="0" rtl="0" algn="l">
              <a:spcBef>
                <a:spcPts val="1200"/>
              </a:spcBef>
              <a:spcAft>
                <a:spcPts val="0"/>
              </a:spcAft>
              <a:buSzPts val="1100"/>
              <a:buNone/>
            </a:pPr>
            <a:r>
              <a:rPr b="1" lang="en-US" sz="3300">
                <a:solidFill>
                  <a:srgbClr val="807F83"/>
                </a:solidFill>
              </a:rPr>
              <a:t>SimpleGPT - After Training</a:t>
            </a:r>
            <a:endParaRPr b="1" sz="3300">
              <a:solidFill>
                <a:srgbClr val="807F83"/>
              </a:solidFill>
            </a:endParaRPr>
          </a:p>
          <a:p>
            <a:pPr indent="0" lvl="0" marL="0" rtl="0" algn="ctr">
              <a:spcBef>
                <a:spcPts val="1200"/>
              </a:spcBef>
              <a:spcAft>
                <a:spcPts val="0"/>
              </a:spcAft>
              <a:buSzPts val="1100"/>
              <a:buNone/>
            </a:pPr>
            <a:r>
              <a:t/>
            </a:r>
            <a:endParaRPr b="1" sz="3300">
              <a:solidFill>
                <a:srgbClr val="000000"/>
              </a:solidFill>
              <a:latin typeface="Arial"/>
              <a:ea typeface="Arial"/>
              <a:cs typeface="Arial"/>
              <a:sym typeface="Aria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49" name="Google Shape;249;p30"/>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50" name="Google Shape;250;p30"/>
          <p:cNvGraphicFramePr/>
          <p:nvPr/>
        </p:nvGraphicFramePr>
        <p:xfrm>
          <a:off x="594100" y="3525875"/>
          <a:ext cx="3000000" cy="3000000"/>
        </p:xfrm>
        <a:graphic>
          <a:graphicData uri="http://schemas.openxmlformats.org/drawingml/2006/table">
            <a:tbl>
              <a:tblPr>
                <a:noFill/>
                <a:tableStyleId>{8EA9F89E-4789-4D24-AA5C-11638616EBA6}</a:tableStyleId>
              </a:tblPr>
              <a:tblGrid>
                <a:gridCol w="2213400"/>
                <a:gridCol w="2213400"/>
              </a:tblGrid>
              <a:tr h="381000">
                <a:tc>
                  <a:txBody>
                    <a:bodyPr/>
                    <a:lstStyle/>
                    <a:p>
                      <a:pPr indent="0" lvl="0" marL="0" rtl="0" algn="l">
                        <a:spcBef>
                          <a:spcPts val="0"/>
                        </a:spcBef>
                        <a:spcAft>
                          <a:spcPts val="0"/>
                        </a:spcAft>
                        <a:buNone/>
                      </a:pPr>
                      <a:r>
                        <a:rPr lang="en-US"/>
                        <a:t>Sentence</a:t>
                      </a:r>
                      <a:endParaRPr/>
                    </a:p>
                  </a:txBody>
                  <a:tcPr marT="91425" marB="91425" marR="91425" marL="91425"/>
                </a:tc>
                <a:tc>
                  <a:txBody>
                    <a:bodyPr/>
                    <a:lstStyle/>
                    <a:p>
                      <a:pPr indent="0" lvl="0" marL="0" rtl="0" algn="l">
                        <a:spcBef>
                          <a:spcPts val="0"/>
                        </a:spcBef>
                        <a:spcAft>
                          <a:spcPts val="0"/>
                        </a:spcAft>
                        <a:buNone/>
                      </a:pPr>
                      <a:r>
                        <a:rPr lang="en-US"/>
                        <a:t>Generation</a:t>
                      </a:r>
                      <a:br>
                        <a:rPr lang="en-US"/>
                      </a:br>
                      <a:r>
                        <a:rPr lang="en-US"/>
                        <a:t>Frequency</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c>
                  <a:txBody>
                    <a:bodyPr/>
                    <a:lstStyle/>
                    <a:p>
                      <a:pPr indent="0" lvl="0" marL="0" rtl="0" algn="l">
                        <a:spcBef>
                          <a:spcPts val="0"/>
                        </a:spcBef>
                        <a:spcAft>
                          <a:spcPts val="0"/>
                        </a:spcAft>
                        <a:buNone/>
                      </a:pPr>
                      <a:r>
                        <a:rPr lang="en-US"/>
                        <a:t>33%</a:t>
                      </a:r>
                      <a:endParaRPr/>
                    </a:p>
                  </a:txBody>
                  <a:tcPr marT="91425" marB="91425" marR="91425" marL="91425"/>
                </a:tc>
              </a:tr>
            </a:tbl>
          </a:graphicData>
        </a:graphic>
      </p:graphicFrame>
      <p:graphicFrame>
        <p:nvGraphicFramePr>
          <p:cNvPr id="251" name="Google Shape;251;p30"/>
          <p:cNvGraphicFramePr/>
          <p:nvPr/>
        </p:nvGraphicFramePr>
        <p:xfrm>
          <a:off x="1393250" y="1159775"/>
          <a:ext cx="3000000" cy="3000000"/>
        </p:xfrm>
        <a:graphic>
          <a:graphicData uri="http://schemas.openxmlformats.org/drawingml/2006/table">
            <a:tbl>
              <a:tblPr>
                <a:noFill/>
                <a:tableStyleId>{8EA9F89E-4789-4D24-AA5C-11638616EBA6}</a:tableStyleId>
              </a:tblPr>
              <a:tblGrid>
                <a:gridCol w="2828475"/>
              </a:tblGrid>
              <a:tr h="381000">
                <a:tc>
                  <a:txBody>
                    <a:bodyPr/>
                    <a:lstStyle/>
                    <a:p>
                      <a:pPr indent="0" lvl="0" marL="0" rtl="0" algn="l">
                        <a:spcBef>
                          <a:spcPts val="0"/>
                        </a:spcBef>
                        <a:spcAft>
                          <a:spcPts val="0"/>
                        </a:spcAft>
                        <a:buNone/>
                      </a:pPr>
                      <a:r>
                        <a:rPr lang="en-US"/>
                        <a:t>Training Data</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I saw a dog</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r>
            </a:tbl>
          </a:graphicData>
        </a:graphic>
      </p:graphicFrame>
      <p:graphicFrame>
        <p:nvGraphicFramePr>
          <p:cNvPr id="252" name="Google Shape;252;p30"/>
          <p:cNvGraphicFramePr/>
          <p:nvPr/>
        </p:nvGraphicFramePr>
        <p:xfrm>
          <a:off x="6238725" y="3525875"/>
          <a:ext cx="3000000" cy="3000000"/>
        </p:xfrm>
        <a:graphic>
          <a:graphicData uri="http://schemas.openxmlformats.org/drawingml/2006/table">
            <a:tbl>
              <a:tblPr>
                <a:noFill/>
                <a:tableStyleId>{8EA9F89E-4789-4D24-AA5C-11638616EBA6}</a:tableStyleId>
              </a:tblPr>
              <a:tblGrid>
                <a:gridCol w="2213400"/>
                <a:gridCol w="2213400"/>
              </a:tblGrid>
              <a:tr h="381000">
                <a:tc>
                  <a:txBody>
                    <a:bodyPr/>
                    <a:lstStyle/>
                    <a:p>
                      <a:pPr indent="0" lvl="0" marL="0" rtl="0" algn="l">
                        <a:spcBef>
                          <a:spcPts val="0"/>
                        </a:spcBef>
                        <a:spcAft>
                          <a:spcPts val="0"/>
                        </a:spcAft>
                        <a:buNone/>
                      </a:pPr>
                      <a:r>
                        <a:rPr lang="en-US"/>
                        <a:t>Sentence</a:t>
                      </a:r>
                      <a:endParaRPr/>
                    </a:p>
                  </a:txBody>
                  <a:tcPr marT="91425" marB="91425" marR="91425" marL="91425"/>
                </a:tc>
                <a:tc>
                  <a:txBody>
                    <a:bodyPr/>
                    <a:lstStyle/>
                    <a:p>
                      <a:pPr indent="0" lvl="0" marL="0" rtl="0" algn="l">
                        <a:spcBef>
                          <a:spcPts val="0"/>
                        </a:spcBef>
                        <a:spcAft>
                          <a:spcPts val="0"/>
                        </a:spcAft>
                        <a:buNone/>
                      </a:pPr>
                      <a:r>
                        <a:rPr lang="en-US"/>
                        <a:t>Generation</a:t>
                      </a:r>
                      <a:br>
                        <a:rPr lang="en-US"/>
                      </a:br>
                      <a:r>
                        <a:rPr lang="en-US"/>
                        <a:t>Frequency</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bl>
          </a:graphicData>
        </a:graphic>
      </p:graphicFrame>
      <p:graphicFrame>
        <p:nvGraphicFramePr>
          <p:cNvPr id="253" name="Google Shape;253;p30"/>
          <p:cNvGraphicFramePr/>
          <p:nvPr/>
        </p:nvGraphicFramePr>
        <p:xfrm>
          <a:off x="7037875" y="1159775"/>
          <a:ext cx="3000000" cy="3000000"/>
        </p:xfrm>
        <a:graphic>
          <a:graphicData uri="http://schemas.openxmlformats.org/drawingml/2006/table">
            <a:tbl>
              <a:tblPr>
                <a:noFill/>
                <a:tableStyleId>{8EA9F89E-4789-4D24-AA5C-11638616EBA6}</a:tableStyleId>
              </a:tblPr>
              <a:tblGrid>
                <a:gridCol w="2828475"/>
              </a:tblGrid>
              <a:tr h="381000">
                <a:tc>
                  <a:txBody>
                    <a:bodyPr/>
                    <a:lstStyle/>
                    <a:p>
                      <a:pPr indent="0" lvl="0" marL="0" rtl="0" algn="l">
                        <a:spcBef>
                          <a:spcPts val="0"/>
                        </a:spcBef>
                        <a:spcAft>
                          <a:spcPts val="0"/>
                        </a:spcAft>
                        <a:buNone/>
                      </a:pPr>
                      <a:r>
                        <a:rPr lang="en-US"/>
                        <a:t>Training Data</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I saw a dog</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r>
            </a:tbl>
          </a:graphicData>
        </a:graphic>
      </p:graphicFrame>
      <p:sp>
        <p:nvSpPr>
          <p:cNvPr id="254" name="Google Shape;254;p30"/>
          <p:cNvSpPr txBox="1"/>
          <p:nvPr/>
        </p:nvSpPr>
        <p:spPr>
          <a:xfrm>
            <a:off x="377125" y="302650"/>
            <a:ext cx="6325800" cy="1262100"/>
          </a:xfrm>
          <a:prstGeom prst="rect">
            <a:avLst/>
          </a:prstGeom>
          <a:noFill/>
          <a:ln>
            <a:noFill/>
          </a:ln>
        </p:spPr>
        <p:txBody>
          <a:bodyPr anchorCtr="0" anchor="t" bIns="45700" lIns="91425" spcFirstLastPara="1" rIns="91425" wrap="square" tIns="45700">
            <a:spAutoFit/>
          </a:bodyPr>
          <a:lstStyle/>
          <a:p>
            <a:pPr indent="0" lvl="0" marL="0" rtl="0" algn="l">
              <a:spcBef>
                <a:spcPts val="1200"/>
              </a:spcBef>
              <a:spcAft>
                <a:spcPts val="0"/>
              </a:spcAft>
              <a:buSzPts val="1100"/>
              <a:buNone/>
            </a:pPr>
            <a:r>
              <a:rPr b="1" lang="en-US" sz="3300">
                <a:solidFill>
                  <a:srgbClr val="807F83"/>
                </a:solidFill>
              </a:rPr>
              <a:t>SimpleGPT - After Training</a:t>
            </a:r>
            <a:endParaRPr b="1" sz="3300">
              <a:solidFill>
                <a:srgbClr val="807F83"/>
              </a:solidFill>
            </a:endParaRPr>
          </a:p>
          <a:p>
            <a:pPr indent="0" lvl="0" marL="0" rtl="0" algn="ctr">
              <a:spcBef>
                <a:spcPts val="1200"/>
              </a:spcBef>
              <a:spcAft>
                <a:spcPts val="0"/>
              </a:spcAft>
              <a:buSzPts val="1100"/>
              <a:buNone/>
            </a:pPr>
            <a:r>
              <a:t/>
            </a:r>
            <a:endParaRPr b="1" sz="3300">
              <a:solidFill>
                <a:srgbClr val="000000"/>
              </a:solidFill>
              <a:latin typeface="Arial"/>
              <a:ea typeface="Arial"/>
              <a:cs typeface="Arial"/>
              <a:sym typeface="Aria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60" name="Google Shape;260;p31"/>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61" name="Google Shape;261;p31"/>
          <p:cNvGraphicFramePr/>
          <p:nvPr/>
        </p:nvGraphicFramePr>
        <p:xfrm>
          <a:off x="6238725" y="3525875"/>
          <a:ext cx="3000000" cy="3000000"/>
        </p:xfrm>
        <a:graphic>
          <a:graphicData uri="http://schemas.openxmlformats.org/drawingml/2006/table">
            <a:tbl>
              <a:tblPr>
                <a:noFill/>
                <a:tableStyleId>{8EA9F89E-4789-4D24-AA5C-11638616EBA6}</a:tableStyleId>
              </a:tblPr>
              <a:tblGrid>
                <a:gridCol w="2213400"/>
                <a:gridCol w="2213400"/>
              </a:tblGrid>
              <a:tr h="381000">
                <a:tc>
                  <a:txBody>
                    <a:bodyPr/>
                    <a:lstStyle/>
                    <a:p>
                      <a:pPr indent="0" lvl="0" marL="0" rtl="0" algn="l">
                        <a:spcBef>
                          <a:spcPts val="0"/>
                        </a:spcBef>
                        <a:spcAft>
                          <a:spcPts val="0"/>
                        </a:spcAft>
                        <a:buNone/>
                      </a:pPr>
                      <a:r>
                        <a:rPr lang="en-US"/>
                        <a:t>Sentence</a:t>
                      </a:r>
                      <a:endParaRPr/>
                    </a:p>
                  </a:txBody>
                  <a:tcPr marT="91425" marB="91425" marR="91425" marL="91425"/>
                </a:tc>
                <a:tc>
                  <a:txBody>
                    <a:bodyPr/>
                    <a:lstStyle/>
                    <a:p>
                      <a:pPr indent="0" lvl="0" marL="0" rtl="0" algn="l">
                        <a:spcBef>
                          <a:spcPts val="0"/>
                        </a:spcBef>
                        <a:spcAft>
                          <a:spcPts val="0"/>
                        </a:spcAft>
                        <a:buNone/>
                      </a:pPr>
                      <a:r>
                        <a:rPr lang="en-US"/>
                        <a:t>Generation</a:t>
                      </a:r>
                      <a:br>
                        <a:rPr lang="en-US"/>
                      </a:br>
                      <a:r>
                        <a:rPr lang="en-US"/>
                        <a:t>Frequency</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c>
                  <a:txBody>
                    <a:bodyPr/>
                    <a:lstStyle/>
                    <a:p>
                      <a:pPr indent="0" lvl="0" marL="0" rtl="0" algn="l">
                        <a:spcBef>
                          <a:spcPts val="0"/>
                        </a:spcBef>
                        <a:spcAft>
                          <a:spcPts val="0"/>
                        </a:spcAft>
                        <a:buNone/>
                      </a:pPr>
                      <a:r>
                        <a:rPr lang="en-US"/>
                        <a:t>50%</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c>
                  <a:txBody>
                    <a:bodyPr/>
                    <a:lstStyle/>
                    <a:p>
                      <a:pPr indent="0" lvl="0" marL="0" rtl="0" algn="l">
                        <a:spcBef>
                          <a:spcPts val="0"/>
                        </a:spcBef>
                        <a:spcAft>
                          <a:spcPts val="0"/>
                        </a:spcAft>
                        <a:buNone/>
                      </a:pPr>
                      <a:r>
                        <a:rPr lang="en-US"/>
                        <a:t>25%</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c>
                  <a:txBody>
                    <a:bodyPr/>
                    <a:lstStyle/>
                    <a:p>
                      <a:pPr indent="0" lvl="0" marL="0" rtl="0" algn="l">
                        <a:spcBef>
                          <a:spcPts val="0"/>
                        </a:spcBef>
                        <a:spcAft>
                          <a:spcPts val="0"/>
                        </a:spcAft>
                        <a:buNone/>
                      </a:pPr>
                      <a:r>
                        <a:rPr lang="en-US"/>
                        <a:t>25%</a:t>
                      </a:r>
                      <a:endParaRPr/>
                    </a:p>
                  </a:txBody>
                  <a:tcPr marT="91425" marB="91425" marR="91425" marL="91425"/>
                </a:tc>
              </a:tr>
            </a:tbl>
          </a:graphicData>
        </a:graphic>
      </p:graphicFrame>
      <p:graphicFrame>
        <p:nvGraphicFramePr>
          <p:cNvPr id="262" name="Google Shape;262;p31"/>
          <p:cNvGraphicFramePr/>
          <p:nvPr/>
        </p:nvGraphicFramePr>
        <p:xfrm>
          <a:off x="7037875" y="1159775"/>
          <a:ext cx="3000000" cy="3000000"/>
        </p:xfrm>
        <a:graphic>
          <a:graphicData uri="http://schemas.openxmlformats.org/drawingml/2006/table">
            <a:tbl>
              <a:tblPr>
                <a:noFill/>
                <a:tableStyleId>{8EA9F89E-4789-4D24-AA5C-11638616EBA6}</a:tableStyleId>
              </a:tblPr>
              <a:tblGrid>
                <a:gridCol w="2828475"/>
              </a:tblGrid>
              <a:tr h="381000">
                <a:tc>
                  <a:txBody>
                    <a:bodyPr/>
                    <a:lstStyle/>
                    <a:p>
                      <a:pPr indent="0" lvl="0" marL="0" rtl="0" algn="l">
                        <a:spcBef>
                          <a:spcPts val="0"/>
                        </a:spcBef>
                        <a:spcAft>
                          <a:spcPts val="0"/>
                        </a:spcAft>
                        <a:buNone/>
                      </a:pPr>
                      <a:r>
                        <a:rPr lang="en-US"/>
                        <a:t>Training Data</a:t>
                      </a:r>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I saw a dog</a:t>
                      </a:r>
                      <a:endParaRPr/>
                    </a:p>
                  </a:txBody>
                  <a:tcPr marT="91425" marB="91425" marR="91425" marL="91425"/>
                </a:tc>
              </a:tr>
              <a:tr h="381000">
                <a:tc>
                  <a:txBody>
                    <a:bodyPr/>
                    <a:lstStyle/>
                    <a:p>
                      <a:pPr indent="0" lvl="0" marL="0" rtl="0" algn="l">
                        <a:spcBef>
                          <a:spcPts val="0"/>
                        </a:spcBef>
                        <a:spcAft>
                          <a:spcPts val="0"/>
                        </a:spcAft>
                        <a:buNone/>
                      </a:pPr>
                      <a:r>
                        <a:rPr lang="en-US"/>
                        <a:t>I saw a cat</a:t>
                      </a:r>
                      <a:endParaRPr/>
                    </a:p>
                  </a:txBody>
                  <a:tcPr marT="91425" marB="91425" marR="91425" marL="91425"/>
                </a:tc>
              </a:tr>
              <a:tr h="381000">
                <a:tc>
                  <a:txBody>
                    <a:bodyPr/>
                    <a:lstStyle/>
                    <a:p>
                      <a:pPr indent="0" lvl="0" marL="0" rtl="0" algn="l">
                        <a:spcBef>
                          <a:spcPts val="0"/>
                        </a:spcBef>
                        <a:spcAft>
                          <a:spcPts val="0"/>
                        </a:spcAft>
                        <a:buNone/>
                      </a:pPr>
                      <a:r>
                        <a:rPr lang="en-US"/>
                        <a:t>I saw a person</a:t>
                      </a:r>
                      <a:endParaRPr/>
                    </a:p>
                  </a:txBody>
                  <a:tcPr marT="91425" marB="91425" marR="91425" marL="91425"/>
                </a:tc>
              </a:tr>
              <a:tr h="381000">
                <a:tc>
                  <a:txBody>
                    <a:bodyPr/>
                    <a:lstStyle/>
                    <a:p>
                      <a:pPr indent="0" lvl="0" marL="0" rtl="0" algn="l">
                        <a:spcBef>
                          <a:spcPts val="0"/>
                        </a:spcBef>
                        <a:spcAft>
                          <a:spcPts val="0"/>
                        </a:spcAft>
                        <a:buNone/>
                      </a:pPr>
                      <a:r>
                        <a:rPr lang="en-US"/>
                        <a:t>I saw a dog</a:t>
                      </a:r>
                      <a:endParaRPr/>
                    </a:p>
                  </a:txBody>
                  <a:tcPr marT="91425" marB="91425" marR="91425" marL="91425"/>
                </a:tc>
              </a:tr>
            </a:tbl>
          </a:graphicData>
        </a:graphic>
      </p:graphicFrame>
      <p:sp>
        <p:nvSpPr>
          <p:cNvPr id="263" name="Google Shape;263;p31"/>
          <p:cNvSpPr txBox="1"/>
          <p:nvPr/>
        </p:nvSpPr>
        <p:spPr>
          <a:xfrm>
            <a:off x="377125" y="302650"/>
            <a:ext cx="9047700" cy="1262100"/>
          </a:xfrm>
          <a:prstGeom prst="rect">
            <a:avLst/>
          </a:prstGeom>
          <a:noFill/>
          <a:ln>
            <a:noFill/>
          </a:ln>
        </p:spPr>
        <p:txBody>
          <a:bodyPr anchorCtr="0" anchor="t" bIns="45700" lIns="91425" spcFirstLastPara="1" rIns="91425" wrap="square" tIns="45700">
            <a:spAutoFit/>
          </a:bodyPr>
          <a:lstStyle/>
          <a:p>
            <a:pPr indent="0" lvl="0" marL="0" rtl="0" algn="l">
              <a:spcBef>
                <a:spcPts val="1200"/>
              </a:spcBef>
              <a:spcAft>
                <a:spcPts val="0"/>
              </a:spcAft>
              <a:buSzPts val="1100"/>
              <a:buNone/>
            </a:pPr>
            <a:r>
              <a:rPr b="1" lang="en-US" sz="3300">
                <a:solidFill>
                  <a:srgbClr val="807F83"/>
                </a:solidFill>
              </a:rPr>
              <a:t>SimpleGPT - Change Prediction Instructions</a:t>
            </a:r>
            <a:endParaRPr b="1" sz="3300">
              <a:solidFill>
                <a:srgbClr val="807F83"/>
              </a:solidFill>
            </a:endParaRPr>
          </a:p>
          <a:p>
            <a:pPr indent="0" lvl="0" marL="0" rtl="0" algn="ctr">
              <a:spcBef>
                <a:spcPts val="1200"/>
              </a:spcBef>
              <a:spcAft>
                <a:spcPts val="0"/>
              </a:spcAft>
              <a:buSzPts val="1100"/>
              <a:buNone/>
            </a:pPr>
            <a:r>
              <a:t/>
            </a:r>
            <a:endParaRPr b="1" sz="3300">
              <a:solidFill>
                <a:srgbClr val="000000"/>
              </a:solidFill>
              <a:latin typeface="Arial"/>
              <a:ea typeface="Arial"/>
              <a:cs typeface="Arial"/>
              <a:sym typeface="Arial"/>
            </a:endParaRPr>
          </a:p>
        </p:txBody>
      </p:sp>
      <p:sp>
        <p:nvSpPr>
          <p:cNvPr id="264" name="Google Shape;264;p31"/>
          <p:cNvSpPr txBox="1"/>
          <p:nvPr/>
        </p:nvSpPr>
        <p:spPr>
          <a:xfrm>
            <a:off x="594900" y="30331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4.38</a:t>
            </a:r>
            <a:endParaRPr b="1" sz="1800">
              <a:solidFill>
                <a:srgbClr val="000000"/>
              </a:solidFill>
              <a:latin typeface="Arial"/>
              <a:ea typeface="Arial"/>
              <a:cs typeface="Arial"/>
              <a:sym typeface="Arial"/>
            </a:endParaRPr>
          </a:p>
        </p:txBody>
      </p:sp>
      <p:sp>
        <p:nvSpPr>
          <p:cNvPr id="265" name="Google Shape;265;p31"/>
          <p:cNvSpPr/>
          <p:nvPr/>
        </p:nvSpPr>
        <p:spPr>
          <a:xfrm>
            <a:off x="1856725" y="2864213"/>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266" name="Google Shape;266;p31"/>
          <p:cNvGraphicFramePr/>
          <p:nvPr/>
        </p:nvGraphicFramePr>
        <p:xfrm>
          <a:off x="3376738" y="2154413"/>
          <a:ext cx="3000000" cy="3000000"/>
        </p:xfrm>
        <a:graphic>
          <a:graphicData uri="http://schemas.openxmlformats.org/drawingml/2006/table">
            <a:tbl>
              <a:tblPr>
                <a:noFill/>
                <a:tableStyleId>{8EA9F89E-4789-4D24-AA5C-11638616EBA6}</a:tableStyleId>
              </a:tblPr>
              <a:tblGrid>
                <a:gridCol w="437800"/>
                <a:gridCol w="1246775"/>
              </a:tblGrid>
              <a:tr h="28065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I</a:t>
                      </a:r>
                      <a:endParaRPr/>
                    </a:p>
                  </a:txBody>
                  <a:tcPr marT="91425" marB="91425" marR="91425" marL="91425"/>
                </a:tc>
              </a:tr>
              <a:tr h="338775">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saw</a:t>
                      </a:r>
                      <a:endParaRPr/>
                    </a:p>
                  </a:txBody>
                  <a:tcPr marT="91425" marB="91425" marR="91425" marL="91425"/>
                </a:tc>
              </a:tr>
              <a:tr h="338775">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a</a:t>
                      </a:r>
                      <a:endParaRPr/>
                    </a:p>
                  </a:txBody>
                  <a:tcPr marT="91425" marB="91425" marR="91425" marL="91425"/>
                </a:tc>
              </a:tr>
              <a:tr h="338775">
                <a:tc>
                  <a:txBody>
                    <a:bodyPr/>
                    <a:lstStyle/>
                    <a:p>
                      <a:pPr indent="0" lvl="0" marL="0" rtl="0" algn="l">
                        <a:spcBef>
                          <a:spcPts val="0"/>
                        </a:spcBef>
                        <a:spcAft>
                          <a:spcPts val="0"/>
                        </a:spcAft>
                        <a:buNone/>
                      </a:pPr>
                      <a:r>
                        <a:rPr lang="en-US"/>
                        <a:t>4</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dog</a:t>
                      </a:r>
                      <a:endParaRPr/>
                    </a:p>
                  </a:txBody>
                  <a:tcPr marT="91425" marB="91425" marR="91425" marL="91425">
                    <a:solidFill>
                      <a:srgbClr val="FFFF00"/>
                    </a:solidFill>
                  </a:tcPr>
                </a:tc>
              </a:tr>
              <a:tr h="338775">
                <a:tc>
                  <a:txBody>
                    <a:bodyPr/>
                    <a:lstStyle/>
                    <a:p>
                      <a:pPr indent="0" lvl="0" marL="0" rtl="0" algn="l">
                        <a:spcBef>
                          <a:spcPts val="0"/>
                        </a:spcBef>
                        <a:spcAft>
                          <a:spcPts val="0"/>
                        </a:spcAft>
                        <a:buNone/>
                      </a:pPr>
                      <a:r>
                        <a:rPr lang="en-US"/>
                        <a:t>5</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cat</a:t>
                      </a:r>
                      <a:endParaRPr/>
                    </a:p>
                  </a:txBody>
                  <a:tcPr marT="91425" marB="91425" marR="91425" marL="91425">
                    <a:solidFill>
                      <a:srgbClr val="FFFF00"/>
                    </a:solidFill>
                  </a:tcPr>
                </a:tc>
              </a:tr>
              <a:tr h="338775">
                <a:tc>
                  <a:txBody>
                    <a:bodyPr/>
                    <a:lstStyle/>
                    <a:p>
                      <a:pPr indent="0" lvl="0" marL="0" rtl="0" algn="l">
                        <a:spcBef>
                          <a:spcPts val="0"/>
                        </a:spcBef>
                        <a:spcAft>
                          <a:spcPts val="0"/>
                        </a:spcAft>
                        <a:buNone/>
                      </a:pPr>
                      <a:r>
                        <a:rPr lang="en-US"/>
                        <a:t>6</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person</a:t>
                      </a:r>
                      <a:endParaRPr/>
                    </a:p>
                  </a:txBody>
                  <a:tcPr marT="91425" marB="91425" marR="91425" marL="91425">
                    <a:solidFill>
                      <a:srgbClr val="FFFF00"/>
                    </a:solidFill>
                  </a:tcPr>
                </a:tc>
              </a:tr>
            </a:tbl>
          </a:graphicData>
        </a:graphic>
      </p:graphicFrame>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descr="A picture containing background pattern&#10;&#10;Description automatically generated" id="87" name="Google Shape;87;p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8" name="Google Shape;88;p14"/>
          <p:cNvSpPr txBox="1"/>
          <p:nvPr/>
        </p:nvSpPr>
        <p:spPr>
          <a:xfrm>
            <a:off x="535846" y="330011"/>
            <a:ext cx="80058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0">
                <a:solidFill>
                  <a:srgbClr val="3C1B71"/>
                </a:solidFill>
              </a:rPr>
              <a:t>Artificial "Directed Musement" and Its Limitations</a:t>
            </a:r>
            <a:endParaRPr/>
          </a:p>
          <a:p>
            <a:pPr indent="0" lvl="0" marL="0" marR="0" rtl="0" algn="l">
              <a:spcBef>
                <a:spcPts val="0"/>
              </a:spcBef>
              <a:spcAft>
                <a:spcPts val="0"/>
              </a:spcAft>
              <a:buNone/>
            </a:pPr>
            <a:r>
              <a:rPr lang="en-US" sz="3600">
                <a:solidFill>
                  <a:srgbClr val="3C1B71"/>
                </a:solidFill>
              </a:rPr>
              <a:t>May</a:t>
            </a:r>
            <a:r>
              <a:rPr lang="en-US" sz="3600">
                <a:solidFill>
                  <a:srgbClr val="3C1B71"/>
                </a:solidFill>
                <a:latin typeface="Arial"/>
                <a:ea typeface="Arial"/>
                <a:cs typeface="Arial"/>
                <a:sym typeface="Arial"/>
              </a:rPr>
              <a:t> </a:t>
            </a:r>
            <a:r>
              <a:rPr lang="en-US" sz="3600">
                <a:solidFill>
                  <a:srgbClr val="3C1B71"/>
                </a:solidFill>
              </a:rPr>
              <a:t>25</a:t>
            </a:r>
            <a:r>
              <a:rPr lang="en-US" sz="3600">
                <a:solidFill>
                  <a:srgbClr val="3C1B71"/>
                </a:solidFill>
                <a:latin typeface="Arial"/>
                <a:ea typeface="Arial"/>
                <a:cs typeface="Arial"/>
                <a:sym typeface="Arial"/>
              </a:rPr>
              <a:t>, </a:t>
            </a:r>
            <a:r>
              <a:rPr lang="en-US" sz="3600">
                <a:solidFill>
                  <a:srgbClr val="3C1B71"/>
                </a:solidFill>
              </a:rPr>
              <a:t>2024</a:t>
            </a:r>
            <a:endParaRPr sz="3600">
              <a:solidFill>
                <a:srgbClr val="3C1B71"/>
              </a:solidFill>
            </a:endParaRPr>
          </a:p>
          <a:p>
            <a:pPr indent="0" lvl="0" marL="0" marR="0" rtl="0" algn="l">
              <a:spcBef>
                <a:spcPts val="0"/>
              </a:spcBef>
              <a:spcAft>
                <a:spcPts val="0"/>
              </a:spcAft>
              <a:buNone/>
            </a:pPr>
            <a:r>
              <a:rPr lang="en-US" sz="3600">
                <a:solidFill>
                  <a:srgbClr val="3C1B71"/>
                </a:solidFill>
              </a:rPr>
              <a:t>Anemily Machina</a:t>
            </a:r>
            <a:endParaRPr sz="3600">
              <a:solidFill>
                <a:srgbClr val="3C1B71"/>
              </a:solidFill>
            </a:endParaRPr>
          </a:p>
        </p:txBody>
      </p:sp>
      <p:sp>
        <p:nvSpPr>
          <p:cNvPr id="89" name="Google Shape;89;p14"/>
          <p:cNvSpPr txBox="1"/>
          <p:nvPr/>
        </p:nvSpPr>
        <p:spPr>
          <a:xfrm>
            <a:off x="8720314" y="6350588"/>
            <a:ext cx="318911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3C1B71"/>
                </a:solidFill>
                <a:latin typeface="Arial"/>
                <a:ea typeface="Arial"/>
                <a:cs typeface="Arial"/>
                <a:sym typeface="Arial"/>
              </a:rPr>
              <a:t>Department Here</a:t>
            </a:r>
            <a:endParaRPr/>
          </a:p>
        </p:txBody>
      </p:sp>
      <p:sp>
        <p:nvSpPr>
          <p:cNvPr id="90" name="Google Shape;90;p14"/>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nvSpPr>
        <p:spPr>
          <a:xfrm>
            <a:off x="270575" y="167025"/>
            <a:ext cx="102489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Interesting Things do Happen</a:t>
            </a:r>
            <a:endParaRPr b="1" sz="6000">
              <a:solidFill>
                <a:srgbClr val="807F83"/>
              </a:solidFill>
              <a:latin typeface="Arial"/>
              <a:ea typeface="Arial"/>
              <a:cs typeface="Arial"/>
              <a:sym typeface="Arial"/>
            </a:endParaRPr>
          </a:p>
        </p:txBody>
      </p:sp>
      <p:sp>
        <p:nvSpPr>
          <p:cNvPr id="272" name="Google Shape;272;p32"/>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73" name="Google Shape;273;p32"/>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74" name="Google Shape;274;p32"/>
          <p:cNvSpPr txBox="1"/>
          <p:nvPr/>
        </p:nvSpPr>
        <p:spPr>
          <a:xfrm>
            <a:off x="270575" y="1028925"/>
            <a:ext cx="100068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sz="2800">
              <a:solidFill>
                <a:srgbClr val="807F83"/>
              </a:solidFill>
              <a:latin typeface="Arial"/>
              <a:ea typeface="Arial"/>
              <a:cs typeface="Arial"/>
              <a:sym typeface="Arial"/>
            </a:endParaRPr>
          </a:p>
          <a:p>
            <a:pPr indent="0" lvl="0" marL="0" marR="0" rtl="0" algn="l">
              <a:spcBef>
                <a:spcPts val="0"/>
              </a:spcBef>
              <a:spcAft>
                <a:spcPts val="0"/>
              </a:spcAft>
              <a:buNone/>
            </a:pPr>
            <a:r>
              <a:t/>
            </a:r>
            <a:endParaRPr b="1" sz="6000">
              <a:solidFill>
                <a:srgbClr val="807F83"/>
              </a:solidFill>
              <a:latin typeface="Arial"/>
              <a:ea typeface="Arial"/>
              <a:cs typeface="Arial"/>
              <a:sym typeface="Aria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nvSpPr>
        <p:spPr>
          <a:xfrm>
            <a:off x="270575" y="167025"/>
            <a:ext cx="102489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Interesting Things do Happen</a:t>
            </a:r>
            <a:endParaRPr b="1" sz="6000">
              <a:solidFill>
                <a:srgbClr val="807F83"/>
              </a:solidFill>
              <a:latin typeface="Arial"/>
              <a:ea typeface="Arial"/>
              <a:cs typeface="Arial"/>
              <a:sym typeface="Arial"/>
            </a:endParaRPr>
          </a:p>
        </p:txBody>
      </p:sp>
      <p:sp>
        <p:nvSpPr>
          <p:cNvPr id="280" name="Google Shape;280;p33"/>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81" name="Google Shape;281;p33"/>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82" name="Google Shape;282;p33"/>
          <p:cNvSpPr txBox="1"/>
          <p:nvPr/>
        </p:nvSpPr>
        <p:spPr>
          <a:xfrm>
            <a:off x="270575" y="1028925"/>
            <a:ext cx="10006800" cy="187770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2400"/>
              </a:spcBef>
              <a:spcAft>
                <a:spcPts val="0"/>
              </a:spcAft>
              <a:buClr>
                <a:srgbClr val="807F83"/>
              </a:buClr>
              <a:buSzPts val="2100"/>
              <a:buFont typeface="Arial"/>
              <a:buChar char="•"/>
            </a:pPr>
            <a:r>
              <a:rPr lang="en-US" sz="2800">
                <a:solidFill>
                  <a:srgbClr val="807F83"/>
                </a:solidFill>
              </a:rPr>
              <a:t>The next token after “I tasted the most delicious …” must all be close to each other</a:t>
            </a:r>
            <a:endParaRPr sz="2800">
              <a:solidFill>
                <a:srgbClr val="807F83"/>
              </a:solidFill>
              <a:latin typeface="Arial"/>
              <a:ea typeface="Arial"/>
              <a:cs typeface="Arial"/>
              <a:sym typeface="Arial"/>
            </a:endParaRPr>
          </a:p>
          <a:p>
            <a:pPr indent="0" lvl="0" marL="0" marR="0" rtl="0" algn="l">
              <a:spcBef>
                <a:spcPts val="0"/>
              </a:spcBef>
              <a:spcAft>
                <a:spcPts val="0"/>
              </a:spcAft>
              <a:buNone/>
            </a:pPr>
            <a:r>
              <a:t/>
            </a:r>
            <a:endParaRPr b="1" sz="6000">
              <a:solidFill>
                <a:srgbClr val="807F83"/>
              </a:solidFill>
              <a:latin typeface="Arial"/>
              <a:ea typeface="Arial"/>
              <a:cs typeface="Arial"/>
              <a:sym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nvSpPr>
        <p:spPr>
          <a:xfrm>
            <a:off x="270575" y="167025"/>
            <a:ext cx="102489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Interesting Things do Happen</a:t>
            </a:r>
            <a:endParaRPr b="1" sz="6000">
              <a:solidFill>
                <a:srgbClr val="807F83"/>
              </a:solidFill>
              <a:latin typeface="Arial"/>
              <a:ea typeface="Arial"/>
              <a:cs typeface="Arial"/>
              <a:sym typeface="Arial"/>
            </a:endParaRPr>
          </a:p>
        </p:txBody>
      </p:sp>
      <p:sp>
        <p:nvSpPr>
          <p:cNvPr id="288" name="Google Shape;288;p34"/>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89" name="Google Shape;289;p34"/>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90" name="Google Shape;290;p34"/>
          <p:cNvSpPr txBox="1"/>
          <p:nvPr/>
        </p:nvSpPr>
        <p:spPr>
          <a:xfrm>
            <a:off x="270575" y="1028925"/>
            <a:ext cx="10006800" cy="187770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2400"/>
              </a:spcBef>
              <a:spcAft>
                <a:spcPts val="0"/>
              </a:spcAft>
              <a:buClr>
                <a:srgbClr val="807F83"/>
              </a:buClr>
              <a:buSzPts val="2100"/>
              <a:buFont typeface="Arial"/>
              <a:buChar char="•"/>
            </a:pPr>
            <a:r>
              <a:rPr lang="en-US" sz="2800">
                <a:solidFill>
                  <a:srgbClr val="807F83"/>
                </a:solidFill>
              </a:rPr>
              <a:t>The next token after “I tasted the most delicious …” must all be close to each other</a:t>
            </a:r>
            <a:endParaRPr sz="2800">
              <a:solidFill>
                <a:srgbClr val="807F83"/>
              </a:solidFill>
              <a:latin typeface="Arial"/>
              <a:ea typeface="Arial"/>
              <a:cs typeface="Arial"/>
              <a:sym typeface="Arial"/>
            </a:endParaRPr>
          </a:p>
          <a:p>
            <a:pPr indent="0" lvl="0" marL="0" marR="0" rtl="0" algn="l">
              <a:spcBef>
                <a:spcPts val="0"/>
              </a:spcBef>
              <a:spcAft>
                <a:spcPts val="0"/>
              </a:spcAft>
              <a:buNone/>
            </a:pPr>
            <a:r>
              <a:t/>
            </a:r>
            <a:endParaRPr b="1" sz="6000">
              <a:solidFill>
                <a:srgbClr val="807F83"/>
              </a:solidFill>
              <a:latin typeface="Arial"/>
              <a:ea typeface="Arial"/>
              <a:cs typeface="Arial"/>
              <a:sym typeface="Arial"/>
            </a:endParaRPr>
          </a:p>
        </p:txBody>
      </p:sp>
      <p:graphicFrame>
        <p:nvGraphicFramePr>
          <p:cNvPr id="291" name="Google Shape;291;p34"/>
          <p:cNvGraphicFramePr/>
          <p:nvPr/>
        </p:nvGraphicFramePr>
        <p:xfrm>
          <a:off x="4173225" y="2460425"/>
          <a:ext cx="3000000" cy="3000000"/>
        </p:xfrm>
        <a:graphic>
          <a:graphicData uri="http://schemas.openxmlformats.org/drawingml/2006/table">
            <a:tbl>
              <a:tblPr>
                <a:noFill/>
                <a:tableStyleId>{8EA9F89E-4789-4D24-AA5C-11638616EBA6}</a:tableStyleId>
              </a:tblPr>
              <a:tblGrid>
                <a:gridCol w="724975"/>
                <a:gridCol w="1476525"/>
              </a:tblGrid>
              <a:tr h="381000">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a:t>112</a:t>
                      </a:r>
                      <a:endParaRPr/>
                    </a:p>
                  </a:txBody>
                  <a:tcPr marT="91425" marB="91425" marR="91425" marL="91425"/>
                </a:tc>
                <a:tc>
                  <a:txBody>
                    <a:bodyPr/>
                    <a:lstStyle/>
                    <a:p>
                      <a:pPr indent="0" lvl="0" marL="0" rtl="0" algn="l">
                        <a:spcBef>
                          <a:spcPts val="0"/>
                        </a:spcBef>
                        <a:spcAft>
                          <a:spcPts val="0"/>
                        </a:spcAft>
                        <a:buNone/>
                      </a:pPr>
                      <a:r>
                        <a:rPr lang="en-US"/>
                        <a:t>sushi</a:t>
                      </a:r>
                      <a:endParaRPr/>
                    </a:p>
                  </a:txBody>
                  <a:tcPr marT="91425" marB="91425" marR="91425" marL="91425"/>
                </a:tc>
              </a:tr>
              <a:tr h="381000">
                <a:tc>
                  <a:txBody>
                    <a:bodyPr/>
                    <a:lstStyle/>
                    <a:p>
                      <a:pPr indent="0" lvl="0" marL="0" rtl="0" algn="l">
                        <a:spcBef>
                          <a:spcPts val="0"/>
                        </a:spcBef>
                        <a:spcAft>
                          <a:spcPts val="0"/>
                        </a:spcAft>
                        <a:buNone/>
                      </a:pPr>
                      <a:r>
                        <a:rPr lang="en-US"/>
                        <a:t>113</a:t>
                      </a:r>
                      <a:endParaRPr/>
                    </a:p>
                  </a:txBody>
                  <a:tcPr marT="91425" marB="91425" marR="91425" marL="91425"/>
                </a:tc>
                <a:tc>
                  <a:txBody>
                    <a:bodyPr/>
                    <a:lstStyle/>
                    <a:p>
                      <a:pPr indent="0" lvl="0" marL="0" rtl="0" algn="l">
                        <a:spcBef>
                          <a:spcPts val="0"/>
                        </a:spcBef>
                        <a:spcAft>
                          <a:spcPts val="0"/>
                        </a:spcAft>
                        <a:buNone/>
                      </a:pPr>
                      <a:r>
                        <a:rPr lang="en-US"/>
                        <a:t>curry</a:t>
                      </a:r>
                      <a:endParaRPr/>
                    </a:p>
                  </a:txBody>
                  <a:tcPr marT="91425" marB="91425" marR="91425" marL="91425"/>
                </a:tc>
              </a:tr>
              <a:tr h="381000">
                <a:tc>
                  <a:txBody>
                    <a:bodyPr/>
                    <a:lstStyle/>
                    <a:p>
                      <a:pPr indent="0" lvl="0" marL="0" rtl="0" algn="l">
                        <a:spcBef>
                          <a:spcPts val="0"/>
                        </a:spcBef>
                        <a:spcAft>
                          <a:spcPts val="0"/>
                        </a:spcAft>
                        <a:buNone/>
                      </a:pPr>
                      <a:r>
                        <a:rPr lang="en-US"/>
                        <a:t>114</a:t>
                      </a:r>
                      <a:endParaRPr/>
                    </a:p>
                  </a:txBody>
                  <a:tcPr marT="91425" marB="91425" marR="91425" marL="91425"/>
                </a:tc>
                <a:tc>
                  <a:txBody>
                    <a:bodyPr/>
                    <a:lstStyle/>
                    <a:p>
                      <a:pPr indent="0" lvl="0" marL="0" rtl="0" algn="l">
                        <a:spcBef>
                          <a:spcPts val="0"/>
                        </a:spcBef>
                        <a:spcAft>
                          <a:spcPts val="0"/>
                        </a:spcAft>
                        <a:buNone/>
                      </a:pPr>
                      <a:r>
                        <a:rPr lang="en-US"/>
                        <a:t>pizza</a:t>
                      </a:r>
                      <a:endParaRPr/>
                    </a:p>
                  </a:txBody>
                  <a:tcPr marT="91425" marB="91425" marR="91425" marL="91425"/>
                </a:tc>
              </a:tr>
              <a:tr h="381000">
                <a:tc>
                  <a:txBody>
                    <a:bodyPr/>
                    <a:lstStyle/>
                    <a:p>
                      <a:pPr indent="0" lvl="0" marL="0" rtl="0" algn="l">
                        <a:spcBef>
                          <a:spcPts val="0"/>
                        </a:spcBef>
                        <a:spcAft>
                          <a:spcPts val="0"/>
                        </a:spcAft>
                        <a:buNone/>
                      </a:pPr>
                      <a:r>
                        <a:rPr lang="en-US"/>
                        <a:t>115</a:t>
                      </a:r>
                      <a:endParaRPr/>
                    </a:p>
                  </a:txBody>
                  <a:tcPr marT="91425" marB="91425" marR="91425" marL="91425"/>
                </a:tc>
                <a:tc>
                  <a:txBody>
                    <a:bodyPr/>
                    <a:lstStyle/>
                    <a:p>
                      <a:pPr indent="0" lvl="0" marL="0" rtl="0" algn="l">
                        <a:spcBef>
                          <a:spcPts val="0"/>
                        </a:spcBef>
                        <a:spcAft>
                          <a:spcPts val="0"/>
                        </a:spcAft>
                        <a:buNone/>
                      </a:pPr>
                      <a:r>
                        <a:rPr lang="en-US"/>
                        <a:t>cake</a:t>
                      </a:r>
                      <a:endParaRPr/>
                    </a:p>
                  </a:txBody>
                  <a:tcPr marT="91425" marB="91425" marR="91425" marL="91425"/>
                </a:tc>
              </a:tr>
              <a:tr h="381000">
                <a:tc>
                  <a:txBody>
                    <a:bodyPr/>
                    <a:lstStyle/>
                    <a:p>
                      <a:pPr indent="0" lvl="0" marL="0" rtl="0" algn="l">
                        <a:spcBef>
                          <a:spcPts val="0"/>
                        </a:spcBef>
                        <a:spcAft>
                          <a:spcPts val="0"/>
                        </a:spcAft>
                        <a:buNone/>
                      </a:pPr>
                      <a:r>
                        <a:rPr lang="en-US"/>
                        <a:t>116</a:t>
                      </a:r>
                      <a:endParaRPr/>
                    </a:p>
                  </a:txBody>
                  <a:tcPr marT="91425" marB="91425" marR="91425" marL="91425"/>
                </a:tc>
                <a:tc>
                  <a:txBody>
                    <a:bodyPr/>
                    <a:lstStyle/>
                    <a:p>
                      <a:pPr indent="0" lvl="0" marL="0" rtl="0" algn="l">
                        <a:spcBef>
                          <a:spcPts val="0"/>
                        </a:spcBef>
                        <a:spcAft>
                          <a:spcPts val="0"/>
                        </a:spcAft>
                        <a:buNone/>
                      </a:pPr>
                      <a:r>
                        <a:rPr lang="en-US"/>
                        <a:t>nachos</a:t>
                      </a:r>
                      <a:endParaRPr/>
                    </a:p>
                  </a:txBody>
                  <a:tcPr marT="91425" marB="91425" marR="91425" marL="91425"/>
                </a:tc>
              </a:tr>
              <a:tr h="381000">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35"/>
          <p:cNvSpPr txBox="1"/>
          <p:nvPr/>
        </p:nvSpPr>
        <p:spPr>
          <a:xfrm>
            <a:off x="299626" y="1175925"/>
            <a:ext cx="45627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chemeClr val="lt1"/>
                </a:solidFill>
              </a:rPr>
              <a:t>Artificial Musement</a:t>
            </a:r>
            <a:endParaRPr/>
          </a:p>
        </p:txBody>
      </p:sp>
      <p:sp>
        <p:nvSpPr>
          <p:cNvPr id="297" name="Google Shape;297;p35"/>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298" name="Google Shape;298;p35"/>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Intermediate</a:t>
            </a:r>
            <a:r>
              <a:rPr b="1" lang="en-US" sz="5000">
                <a:solidFill>
                  <a:srgbClr val="3B1B70"/>
                </a:solidFill>
              </a:rPr>
              <a:t> Outputs</a:t>
            </a:r>
            <a:endParaRPr b="1" sz="6000">
              <a:solidFill>
                <a:srgbClr val="807F83"/>
              </a:solidFill>
              <a:latin typeface="Arial"/>
              <a:ea typeface="Arial"/>
              <a:cs typeface="Arial"/>
              <a:sym typeface="Arial"/>
            </a:endParaRPr>
          </a:p>
        </p:txBody>
      </p:sp>
      <p:sp>
        <p:nvSpPr>
          <p:cNvPr id="304" name="Google Shape;304;p36"/>
          <p:cNvSpPr txBox="1"/>
          <p:nvPr/>
        </p:nvSpPr>
        <p:spPr>
          <a:xfrm>
            <a:off x="8720314" y="6350588"/>
            <a:ext cx="318911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05" name="Google Shape;305;p36"/>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06" name="Google Shape;306;p36"/>
          <p:cNvSpPr txBox="1"/>
          <p:nvPr/>
        </p:nvSpPr>
        <p:spPr>
          <a:xfrm>
            <a:off x="270575" y="1028925"/>
            <a:ext cx="8005800" cy="421740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2400"/>
              </a:spcBef>
              <a:spcAft>
                <a:spcPts val="0"/>
              </a:spcAft>
              <a:buClr>
                <a:srgbClr val="807F83"/>
              </a:buClr>
              <a:buSzPts val="2100"/>
              <a:buFont typeface="Arial"/>
              <a:buChar char="•"/>
            </a:pPr>
            <a:r>
              <a:rPr lang="en-US" sz="2800">
                <a:solidFill>
                  <a:srgbClr val="807F83"/>
                </a:solidFill>
              </a:rPr>
              <a:t>An AI’s next-token decision can be broken down into a series of steps</a:t>
            </a:r>
            <a:endParaRPr sz="2800">
              <a:solidFill>
                <a:srgbClr val="807F83"/>
              </a:solidFill>
            </a:endParaRPr>
          </a:p>
          <a:p>
            <a:pPr indent="-730250" lvl="0" marL="685800" marR="0" rtl="0" algn="l">
              <a:spcBef>
                <a:spcPts val="2400"/>
              </a:spcBef>
              <a:spcAft>
                <a:spcPts val="0"/>
              </a:spcAft>
              <a:buClr>
                <a:srgbClr val="807F83"/>
              </a:buClr>
              <a:buSzPts val="2800"/>
              <a:buChar char="•"/>
            </a:pPr>
            <a:r>
              <a:rPr lang="en-US" sz="2800">
                <a:solidFill>
                  <a:srgbClr val="807F83"/>
                </a:solidFill>
              </a:rPr>
              <a:t>Each step has its own (complex) output that can be evaluated</a:t>
            </a:r>
            <a:endParaRPr sz="2800">
              <a:solidFill>
                <a:srgbClr val="807F83"/>
              </a:solidFill>
            </a:endParaRPr>
          </a:p>
          <a:p>
            <a:pPr indent="-730250" lvl="0" marL="685800" marR="0" rtl="0" algn="l">
              <a:spcBef>
                <a:spcPts val="2400"/>
              </a:spcBef>
              <a:spcAft>
                <a:spcPts val="0"/>
              </a:spcAft>
              <a:buClr>
                <a:srgbClr val="807F83"/>
              </a:buClr>
              <a:buSzPts val="2800"/>
              <a:buChar char="•"/>
            </a:pPr>
            <a:r>
              <a:rPr lang="en-US" sz="2800">
                <a:solidFill>
                  <a:srgbClr val="807F83"/>
                </a:solidFill>
              </a:rPr>
              <a:t>Only the last output is constrained to predict the next-token</a:t>
            </a:r>
            <a:endParaRPr sz="2800">
              <a:solidFill>
                <a:srgbClr val="807F83"/>
              </a:solidFill>
            </a:endParaRPr>
          </a:p>
          <a:p>
            <a:pPr indent="0" lvl="0" marL="0" marR="0" rtl="0" algn="l">
              <a:spcBef>
                <a:spcPts val="0"/>
              </a:spcBef>
              <a:spcAft>
                <a:spcPts val="0"/>
              </a:spcAft>
              <a:buNone/>
            </a:pPr>
            <a:r>
              <a:t/>
            </a:r>
            <a:endParaRPr b="1" sz="6000">
              <a:solidFill>
                <a:srgbClr val="807F83"/>
              </a:solidFill>
              <a:latin typeface="Arial"/>
              <a:ea typeface="Arial"/>
              <a:cs typeface="Arial"/>
              <a:sym typeface="Arial"/>
            </a:endParaRPr>
          </a:p>
        </p:txBody>
      </p:sp>
      <p:pic>
        <p:nvPicPr>
          <p:cNvPr id="307" name="Google Shape;307;p36"/>
          <p:cNvPicPr preferRelativeResize="0"/>
          <p:nvPr/>
        </p:nvPicPr>
        <p:blipFill>
          <a:blip r:embed="rId3">
            <a:alphaModFix/>
          </a:blip>
          <a:stretch>
            <a:fillRect/>
          </a:stretch>
        </p:blipFill>
        <p:spPr>
          <a:xfrm>
            <a:off x="8276376" y="899250"/>
            <a:ext cx="3400425" cy="4476750"/>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7"/>
          <p:cNvPicPr preferRelativeResize="0"/>
          <p:nvPr/>
        </p:nvPicPr>
        <p:blipFill>
          <a:blip r:embed="rId3">
            <a:alphaModFix/>
          </a:blip>
          <a:stretch>
            <a:fillRect/>
          </a:stretch>
        </p:blipFill>
        <p:spPr>
          <a:xfrm>
            <a:off x="2927425" y="705226"/>
            <a:ext cx="7191549" cy="5167601"/>
          </a:xfrm>
          <a:prstGeom prst="rect">
            <a:avLst/>
          </a:prstGeom>
          <a:noFill/>
          <a:ln>
            <a:noFill/>
          </a:ln>
        </p:spPr>
      </p:pic>
      <p:sp>
        <p:nvSpPr>
          <p:cNvPr id="313" name="Google Shape;313;p37"/>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Logit Lens</a:t>
            </a:r>
            <a:endParaRPr b="1" sz="6000">
              <a:solidFill>
                <a:srgbClr val="807F83"/>
              </a:solidFill>
              <a:latin typeface="Arial"/>
              <a:ea typeface="Arial"/>
              <a:cs typeface="Arial"/>
              <a:sym typeface="Arial"/>
            </a:endParaRPr>
          </a:p>
        </p:txBody>
      </p:sp>
      <p:sp>
        <p:nvSpPr>
          <p:cNvPr id="314" name="Google Shape;314;p37"/>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15" name="Google Shape;315;p37"/>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16" name="Google Shape;316;p37"/>
          <p:cNvSpPr txBox="1"/>
          <p:nvPr/>
        </p:nvSpPr>
        <p:spPr>
          <a:xfrm>
            <a:off x="270575" y="1028925"/>
            <a:ext cx="80058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sz="2800">
              <a:solidFill>
                <a:srgbClr val="807F83"/>
              </a:solidFill>
            </a:endParaRPr>
          </a:p>
          <a:p>
            <a:pPr indent="0" lvl="0" marL="0" marR="0" rtl="0" algn="l">
              <a:spcBef>
                <a:spcPts val="0"/>
              </a:spcBef>
              <a:spcAft>
                <a:spcPts val="0"/>
              </a:spcAft>
              <a:buNone/>
            </a:pPr>
            <a:r>
              <a:t/>
            </a:r>
            <a:endParaRPr b="1" sz="6000">
              <a:solidFill>
                <a:srgbClr val="807F83"/>
              </a:solidFill>
              <a:latin typeface="Arial"/>
              <a:ea typeface="Arial"/>
              <a:cs typeface="Arial"/>
              <a:sym typeface="Arial"/>
            </a:endParaRPr>
          </a:p>
        </p:txBody>
      </p:sp>
      <p:sp>
        <p:nvSpPr>
          <p:cNvPr id="317" name="Google Shape;317;p37"/>
          <p:cNvSpPr txBox="1"/>
          <p:nvPr/>
        </p:nvSpPr>
        <p:spPr>
          <a:xfrm>
            <a:off x="137375" y="5788275"/>
            <a:ext cx="4725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https://nnsight.net/notebooks/tutorials/logit_lens/</a:t>
            </a:r>
            <a:endParaRPr sz="1600">
              <a:solidFill>
                <a:schemeClr val="dk1"/>
              </a:solidFill>
              <a:latin typeface="Calibri"/>
              <a:ea typeface="Calibri"/>
              <a:cs typeface="Calibri"/>
              <a:sym typeface="Calibri"/>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Probing Tasks</a:t>
            </a:r>
            <a:endParaRPr b="1" sz="6000">
              <a:solidFill>
                <a:srgbClr val="807F83"/>
              </a:solidFill>
              <a:latin typeface="Arial"/>
              <a:ea typeface="Arial"/>
              <a:cs typeface="Arial"/>
              <a:sym typeface="Arial"/>
            </a:endParaRPr>
          </a:p>
        </p:txBody>
      </p:sp>
      <p:sp>
        <p:nvSpPr>
          <p:cNvPr id="323" name="Google Shape;323;p38"/>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24" name="Google Shape;324;p38"/>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25" name="Google Shape;325;p38"/>
          <p:cNvSpPr txBox="1"/>
          <p:nvPr/>
        </p:nvSpPr>
        <p:spPr>
          <a:xfrm>
            <a:off x="270575" y="1028925"/>
            <a:ext cx="8005800" cy="3478500"/>
          </a:xfrm>
          <a:prstGeom prst="rect">
            <a:avLst/>
          </a:prstGeom>
          <a:noFill/>
          <a:ln>
            <a:noFill/>
          </a:ln>
        </p:spPr>
        <p:txBody>
          <a:bodyPr anchorCtr="0" anchor="t" bIns="45700" lIns="91425" spcFirstLastPara="1" rIns="91425" wrap="square" tIns="45700">
            <a:spAutoFit/>
          </a:bodyPr>
          <a:lstStyle/>
          <a:p>
            <a:pPr indent="-730250" lvl="0" marL="685800" marR="0" rtl="0" algn="l">
              <a:spcBef>
                <a:spcPts val="2400"/>
              </a:spcBef>
              <a:spcAft>
                <a:spcPts val="0"/>
              </a:spcAft>
              <a:buClr>
                <a:srgbClr val="807F83"/>
              </a:buClr>
              <a:buSzPts val="2800"/>
              <a:buChar char="•"/>
            </a:pPr>
            <a:r>
              <a:rPr lang="en-US" sz="2800">
                <a:solidFill>
                  <a:srgbClr val="807F83"/>
                </a:solidFill>
              </a:rPr>
              <a:t>Try to train a </a:t>
            </a:r>
            <a:r>
              <a:rPr lang="en-US" sz="2800">
                <a:solidFill>
                  <a:srgbClr val="807F83"/>
                </a:solidFill>
              </a:rPr>
              <a:t>different</a:t>
            </a:r>
            <a:r>
              <a:rPr lang="en-US" sz="2800">
                <a:solidFill>
                  <a:srgbClr val="807F83"/>
                </a:solidFill>
              </a:rPr>
              <a:t> (simple) AI on the intermediate outputs of a complex AI ” (Shi et al., 2016)</a:t>
            </a:r>
            <a:endParaRPr sz="2800">
              <a:solidFill>
                <a:srgbClr val="807F83"/>
              </a:solidFill>
            </a:endParaRPr>
          </a:p>
          <a:p>
            <a:pPr indent="-730250" lvl="0" marL="685800" marR="0" rtl="0" algn="l">
              <a:spcBef>
                <a:spcPts val="2400"/>
              </a:spcBef>
              <a:spcAft>
                <a:spcPts val="0"/>
              </a:spcAft>
              <a:buClr>
                <a:srgbClr val="807F83"/>
              </a:buClr>
              <a:buSzPts val="2800"/>
              <a:buChar char="•"/>
            </a:pPr>
            <a:r>
              <a:rPr lang="en-US" sz="2800">
                <a:solidFill>
                  <a:srgbClr val="807F83"/>
                </a:solidFill>
              </a:rPr>
              <a:t>Simple AI is trained on tasks like: predict the parts of speech tag</a:t>
            </a:r>
            <a:endParaRPr sz="2800">
              <a:solidFill>
                <a:srgbClr val="807F83"/>
              </a:solidFill>
            </a:endParaRPr>
          </a:p>
          <a:p>
            <a:pPr indent="0" lvl="0" marL="0" marR="0" rtl="0" algn="l">
              <a:spcBef>
                <a:spcPts val="0"/>
              </a:spcBef>
              <a:spcAft>
                <a:spcPts val="0"/>
              </a:spcAft>
              <a:buNone/>
            </a:pPr>
            <a:r>
              <a:t/>
            </a:r>
            <a:endParaRPr b="1" sz="6000">
              <a:solidFill>
                <a:srgbClr val="807F83"/>
              </a:solidFill>
              <a:latin typeface="Arial"/>
              <a:ea typeface="Arial"/>
              <a:cs typeface="Arial"/>
              <a:sym typeface="Arial"/>
            </a:endParaRPr>
          </a:p>
        </p:txBody>
      </p:sp>
      <p:pic>
        <p:nvPicPr>
          <p:cNvPr id="326" name="Google Shape;326;p38"/>
          <p:cNvPicPr preferRelativeResize="0"/>
          <p:nvPr/>
        </p:nvPicPr>
        <p:blipFill>
          <a:blip r:embed="rId3">
            <a:alphaModFix/>
          </a:blip>
          <a:stretch>
            <a:fillRect/>
          </a:stretch>
        </p:blipFill>
        <p:spPr>
          <a:xfrm>
            <a:off x="866775" y="4164900"/>
            <a:ext cx="5010150" cy="504825"/>
          </a:xfrm>
          <a:prstGeom prst="rect">
            <a:avLst/>
          </a:prstGeom>
          <a:noFill/>
          <a:ln>
            <a:noFill/>
          </a:ln>
        </p:spPr>
      </p:pic>
      <p:pic>
        <p:nvPicPr>
          <p:cNvPr id="327" name="Google Shape;327;p38"/>
          <p:cNvPicPr preferRelativeResize="0"/>
          <p:nvPr/>
        </p:nvPicPr>
        <p:blipFill>
          <a:blip r:embed="rId4">
            <a:alphaModFix/>
          </a:blip>
          <a:stretch>
            <a:fillRect/>
          </a:stretch>
        </p:blipFill>
        <p:spPr>
          <a:xfrm>
            <a:off x="7184300" y="3155851"/>
            <a:ext cx="3248500" cy="2870325"/>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2927425" y="705226"/>
            <a:ext cx="7191549" cy="5167601"/>
          </a:xfrm>
          <a:prstGeom prst="rect">
            <a:avLst/>
          </a:prstGeom>
          <a:noFill/>
          <a:ln>
            <a:noFill/>
          </a:ln>
        </p:spPr>
      </p:pic>
      <p:sp>
        <p:nvSpPr>
          <p:cNvPr id="333" name="Google Shape;333;p39"/>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Probing Task</a:t>
            </a:r>
            <a:endParaRPr b="1" sz="6000">
              <a:solidFill>
                <a:srgbClr val="807F83"/>
              </a:solidFill>
              <a:latin typeface="Arial"/>
              <a:ea typeface="Arial"/>
              <a:cs typeface="Arial"/>
              <a:sym typeface="Arial"/>
            </a:endParaRPr>
          </a:p>
        </p:txBody>
      </p:sp>
      <p:sp>
        <p:nvSpPr>
          <p:cNvPr id="334" name="Google Shape;334;p39"/>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35" name="Google Shape;335;p39"/>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36" name="Google Shape;336;p39"/>
          <p:cNvSpPr txBox="1"/>
          <p:nvPr/>
        </p:nvSpPr>
        <p:spPr>
          <a:xfrm>
            <a:off x="137375" y="5788275"/>
            <a:ext cx="4725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https://nnsight.net/notebooks/tutorials/logit_lens/</a:t>
            </a:r>
            <a:endParaRPr sz="1600">
              <a:solidFill>
                <a:schemeClr val="dk1"/>
              </a:solidFill>
              <a:latin typeface="Calibri"/>
              <a:ea typeface="Calibri"/>
              <a:cs typeface="Calibri"/>
              <a:sym typeface="Calibri"/>
            </a:endParaRPr>
          </a:p>
        </p:txBody>
      </p:sp>
      <p:sp>
        <p:nvSpPr>
          <p:cNvPr id="337" name="Google Shape;337;p39"/>
          <p:cNvSpPr/>
          <p:nvPr/>
        </p:nvSpPr>
        <p:spPr>
          <a:xfrm>
            <a:off x="2234725" y="2017200"/>
            <a:ext cx="741900" cy="60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8" name="Google Shape;338;p39"/>
          <p:cNvSpPr txBox="1"/>
          <p:nvPr/>
        </p:nvSpPr>
        <p:spPr>
          <a:xfrm>
            <a:off x="471800" y="1857750"/>
            <a:ext cx="1598100" cy="923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Parts of Speech Detected</a:t>
            </a:r>
            <a:endParaRPr b="1" sz="1800">
              <a:solidFill>
                <a:srgbClr val="000000"/>
              </a:solidFill>
              <a:latin typeface="Arial"/>
              <a:ea typeface="Arial"/>
              <a:cs typeface="Arial"/>
              <a:sym typeface="Arial"/>
            </a:endParaRPr>
          </a:p>
        </p:txBody>
      </p:sp>
      <p:sp>
        <p:nvSpPr>
          <p:cNvPr id="339" name="Google Shape;339;p39"/>
          <p:cNvSpPr/>
          <p:nvPr/>
        </p:nvSpPr>
        <p:spPr>
          <a:xfrm>
            <a:off x="2313850" y="4550850"/>
            <a:ext cx="741900" cy="60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0" name="Google Shape;340;p39"/>
          <p:cNvSpPr txBox="1"/>
          <p:nvPr/>
        </p:nvSpPr>
        <p:spPr>
          <a:xfrm>
            <a:off x="578400" y="4529850"/>
            <a:ext cx="15981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Word Sense</a:t>
            </a:r>
            <a:endParaRPr sz="1800">
              <a:solidFill>
                <a:schemeClr val="dk1"/>
              </a:solidFill>
            </a:endParaRPr>
          </a:p>
          <a:p>
            <a:pPr indent="0" lvl="0" marL="0" rtl="0" algn="ctr">
              <a:spcBef>
                <a:spcPts val="0"/>
              </a:spcBef>
              <a:spcAft>
                <a:spcPts val="0"/>
              </a:spcAft>
              <a:buSzPts val="1100"/>
              <a:buNone/>
            </a:pPr>
            <a:r>
              <a:rPr lang="en-US" sz="1800">
                <a:solidFill>
                  <a:schemeClr val="dk1"/>
                </a:solidFill>
              </a:rPr>
              <a:t>Detected</a:t>
            </a:r>
            <a:endParaRPr b="1" sz="1800">
              <a:solidFill>
                <a:srgbClr val="000000"/>
              </a:solidFill>
              <a:latin typeface="Arial"/>
              <a:ea typeface="Arial"/>
              <a:cs typeface="Arial"/>
              <a:sym typeface="Aria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40"/>
          <p:cNvSpPr txBox="1"/>
          <p:nvPr/>
        </p:nvSpPr>
        <p:spPr>
          <a:xfrm>
            <a:off x="299626" y="1175925"/>
            <a:ext cx="45627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chemeClr val="lt1"/>
                </a:solidFill>
              </a:rPr>
              <a:t>Artificial Thought</a:t>
            </a:r>
            <a:endParaRPr/>
          </a:p>
        </p:txBody>
      </p:sp>
      <p:sp>
        <p:nvSpPr>
          <p:cNvPr id="346" name="Google Shape;346;p40"/>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47" name="Google Shape;347;p40"/>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Concept</a:t>
            </a:r>
            <a:r>
              <a:rPr b="1" lang="en-US" sz="5000">
                <a:solidFill>
                  <a:srgbClr val="3B1B70"/>
                </a:solidFill>
              </a:rPr>
              <a:t> Erasure</a:t>
            </a:r>
            <a:endParaRPr b="1" sz="6000">
              <a:solidFill>
                <a:srgbClr val="807F83"/>
              </a:solidFill>
              <a:latin typeface="Arial"/>
              <a:ea typeface="Arial"/>
              <a:cs typeface="Arial"/>
              <a:sym typeface="Arial"/>
            </a:endParaRPr>
          </a:p>
        </p:txBody>
      </p:sp>
      <p:sp>
        <p:nvSpPr>
          <p:cNvPr id="353" name="Google Shape;353;p41"/>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54" name="Google Shape;354;p41"/>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55" name="Google Shape;355;p41"/>
          <p:cNvSpPr txBox="1"/>
          <p:nvPr/>
        </p:nvSpPr>
        <p:spPr>
          <a:xfrm>
            <a:off x="270575" y="1028925"/>
            <a:ext cx="8005800" cy="169320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2400"/>
              </a:spcBef>
              <a:spcAft>
                <a:spcPts val="0"/>
              </a:spcAft>
              <a:buClr>
                <a:srgbClr val="807F83"/>
              </a:buClr>
              <a:buSzPts val="2100"/>
              <a:buFont typeface="Arial"/>
              <a:buChar char="•"/>
            </a:pPr>
            <a:r>
              <a:rPr lang="en-US" sz="2800">
                <a:solidFill>
                  <a:srgbClr val="807F83"/>
                </a:solidFill>
              </a:rPr>
              <a:t>You can provably erase any concept from a generative AI (Belrose et al., 2023)</a:t>
            </a:r>
            <a:endParaRPr sz="2800">
              <a:solidFill>
                <a:srgbClr val="807F83"/>
              </a:solidFill>
            </a:endParaRPr>
          </a:p>
          <a:p>
            <a:pPr indent="-730250" lvl="0" marL="685800" marR="0" rtl="0" algn="l">
              <a:spcBef>
                <a:spcPts val="2400"/>
              </a:spcBef>
              <a:spcAft>
                <a:spcPts val="0"/>
              </a:spcAft>
              <a:buClr>
                <a:srgbClr val="807F83"/>
              </a:buClr>
              <a:buSzPts val="2800"/>
              <a:buChar char="•"/>
            </a:pPr>
            <a:r>
              <a:rPr lang="en-US" sz="2800">
                <a:solidFill>
                  <a:srgbClr val="807F83"/>
                </a:solidFill>
              </a:rPr>
              <a:t>E.g., gender or freedom</a:t>
            </a:r>
            <a:endParaRPr sz="2800">
              <a:solidFill>
                <a:srgbClr val="807F83"/>
              </a:solidFill>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5"/>
          <p:cNvSpPr txBox="1"/>
          <p:nvPr/>
        </p:nvSpPr>
        <p:spPr>
          <a:xfrm>
            <a:off x="299626" y="1175925"/>
            <a:ext cx="4562700" cy="240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chemeClr val="lt1"/>
                </a:solidFill>
              </a:rPr>
              <a:t>Demystifying Generative Text AIs</a:t>
            </a:r>
            <a:endParaRPr/>
          </a:p>
        </p:txBody>
      </p:sp>
      <p:sp>
        <p:nvSpPr>
          <p:cNvPr id="96" name="Google Shape;96;p15"/>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97" name="Google Shape;97;p15"/>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Model Collapse</a:t>
            </a:r>
            <a:endParaRPr b="1" sz="6000">
              <a:solidFill>
                <a:srgbClr val="807F83"/>
              </a:solidFill>
              <a:latin typeface="Arial"/>
              <a:ea typeface="Arial"/>
              <a:cs typeface="Arial"/>
              <a:sym typeface="Arial"/>
            </a:endParaRPr>
          </a:p>
        </p:txBody>
      </p:sp>
      <p:sp>
        <p:nvSpPr>
          <p:cNvPr id="361" name="Google Shape;361;p42"/>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62" name="Google Shape;362;p42"/>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63" name="Google Shape;363;p42"/>
          <p:cNvSpPr txBox="1"/>
          <p:nvPr/>
        </p:nvSpPr>
        <p:spPr>
          <a:xfrm>
            <a:off x="270575" y="1028925"/>
            <a:ext cx="8005800" cy="1693200"/>
          </a:xfrm>
          <a:prstGeom prst="rect">
            <a:avLst/>
          </a:prstGeom>
          <a:noFill/>
          <a:ln>
            <a:noFill/>
          </a:ln>
        </p:spPr>
        <p:txBody>
          <a:bodyPr anchorCtr="0" anchor="t" bIns="45700" lIns="91425" spcFirstLastPara="1" rIns="91425" wrap="square" tIns="45700">
            <a:spAutoFit/>
          </a:bodyPr>
          <a:lstStyle/>
          <a:p>
            <a:pPr indent="-730250" lvl="0" marL="685800" marR="0" rtl="0" algn="l">
              <a:spcBef>
                <a:spcPts val="2400"/>
              </a:spcBef>
              <a:spcAft>
                <a:spcPts val="0"/>
              </a:spcAft>
              <a:buClr>
                <a:srgbClr val="807F83"/>
              </a:buClr>
              <a:buSzPts val="2800"/>
              <a:buChar char="•"/>
            </a:pPr>
            <a:r>
              <a:rPr lang="en-US" sz="2800">
                <a:solidFill>
                  <a:srgbClr val="807F83"/>
                </a:solidFill>
              </a:rPr>
              <a:t>If you train an AI on the outputs of another AI their is a loss of </a:t>
            </a:r>
            <a:r>
              <a:rPr lang="en-US" sz="2800">
                <a:solidFill>
                  <a:srgbClr val="807F83"/>
                </a:solidFill>
              </a:rPr>
              <a:t>expressibility</a:t>
            </a:r>
            <a:endParaRPr sz="2800">
              <a:solidFill>
                <a:srgbClr val="807F83"/>
              </a:solidFill>
            </a:endParaRPr>
          </a:p>
          <a:p>
            <a:pPr indent="0" lvl="0" marL="0" marR="0" rtl="0" algn="l">
              <a:spcBef>
                <a:spcPts val="2400"/>
              </a:spcBef>
              <a:spcAft>
                <a:spcPts val="0"/>
              </a:spcAft>
              <a:buNone/>
            </a:pPr>
            <a:r>
              <a:t/>
            </a:r>
            <a:endParaRPr sz="2800">
              <a:solidFill>
                <a:srgbClr val="807F83"/>
              </a:solidFil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Model Collapse</a:t>
            </a:r>
            <a:endParaRPr b="1" sz="6000">
              <a:solidFill>
                <a:srgbClr val="807F83"/>
              </a:solidFill>
              <a:latin typeface="Arial"/>
              <a:ea typeface="Arial"/>
              <a:cs typeface="Arial"/>
              <a:sym typeface="Arial"/>
            </a:endParaRPr>
          </a:p>
        </p:txBody>
      </p:sp>
      <p:sp>
        <p:nvSpPr>
          <p:cNvPr id="369" name="Google Shape;369;p43"/>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70" name="Google Shape;370;p43"/>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71" name="Google Shape;371;p43"/>
          <p:cNvSpPr txBox="1"/>
          <p:nvPr/>
        </p:nvSpPr>
        <p:spPr>
          <a:xfrm>
            <a:off x="270575" y="1028925"/>
            <a:ext cx="8005800" cy="12621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sz="2800">
              <a:solidFill>
                <a:srgbClr val="807F83"/>
              </a:solidFill>
            </a:endParaRPr>
          </a:p>
          <a:p>
            <a:pPr indent="0" lvl="0" marL="0" marR="0" rtl="0" algn="l">
              <a:spcBef>
                <a:spcPts val="2400"/>
              </a:spcBef>
              <a:spcAft>
                <a:spcPts val="0"/>
              </a:spcAft>
              <a:buNone/>
            </a:pPr>
            <a:r>
              <a:t/>
            </a:r>
            <a:endParaRPr sz="2800">
              <a:solidFill>
                <a:srgbClr val="807F83"/>
              </a:solidFill>
            </a:endParaRPr>
          </a:p>
        </p:txBody>
      </p:sp>
      <p:pic>
        <p:nvPicPr>
          <p:cNvPr id="372" name="Google Shape;372;p43"/>
          <p:cNvPicPr preferRelativeResize="0"/>
          <p:nvPr/>
        </p:nvPicPr>
        <p:blipFill>
          <a:blip r:embed="rId3">
            <a:alphaModFix/>
          </a:blip>
          <a:stretch>
            <a:fillRect/>
          </a:stretch>
        </p:blipFill>
        <p:spPr>
          <a:xfrm>
            <a:off x="418750" y="1685044"/>
            <a:ext cx="5850324" cy="3900231"/>
          </a:xfrm>
          <a:prstGeom prst="rect">
            <a:avLst/>
          </a:prstGeom>
          <a:noFill/>
          <a:ln>
            <a:noFill/>
          </a:ln>
        </p:spPr>
      </p:pic>
      <p:sp>
        <p:nvSpPr>
          <p:cNvPr id="373" name="Google Shape;373;p43"/>
          <p:cNvSpPr txBox="1"/>
          <p:nvPr/>
        </p:nvSpPr>
        <p:spPr>
          <a:xfrm>
            <a:off x="137375" y="5788275"/>
            <a:ext cx="6131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https://www.rpgmakerweb.com/blog/randomness-in-npc-dialogue</a:t>
            </a:r>
            <a:endParaRPr sz="1600">
              <a:solidFill>
                <a:schemeClr val="dk1"/>
              </a:solidFill>
              <a:latin typeface="Calibri"/>
              <a:ea typeface="Calibri"/>
              <a:cs typeface="Calibri"/>
              <a:sym typeface="Calibri"/>
            </a:endParaRPr>
          </a:p>
        </p:txBody>
      </p:sp>
      <p:pic>
        <p:nvPicPr>
          <p:cNvPr id="374" name="Google Shape;374;p43"/>
          <p:cNvPicPr preferRelativeResize="0"/>
          <p:nvPr/>
        </p:nvPicPr>
        <p:blipFill>
          <a:blip r:embed="rId4">
            <a:alphaModFix/>
          </a:blip>
          <a:stretch>
            <a:fillRect/>
          </a:stretch>
        </p:blipFill>
        <p:spPr>
          <a:xfrm>
            <a:off x="6664450" y="971922"/>
            <a:ext cx="5145500" cy="4565350"/>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Hallucinations</a:t>
            </a:r>
            <a:endParaRPr b="1" sz="6000">
              <a:solidFill>
                <a:srgbClr val="807F83"/>
              </a:solidFill>
              <a:latin typeface="Arial"/>
              <a:ea typeface="Arial"/>
              <a:cs typeface="Arial"/>
              <a:sym typeface="Arial"/>
            </a:endParaRPr>
          </a:p>
        </p:txBody>
      </p:sp>
      <p:sp>
        <p:nvSpPr>
          <p:cNvPr id="380" name="Google Shape;380;p44"/>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81" name="Google Shape;381;p44"/>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82" name="Google Shape;382;p44"/>
          <p:cNvSpPr txBox="1"/>
          <p:nvPr/>
        </p:nvSpPr>
        <p:spPr>
          <a:xfrm>
            <a:off x="270575" y="1028925"/>
            <a:ext cx="8005800" cy="2124000"/>
          </a:xfrm>
          <a:prstGeom prst="rect">
            <a:avLst/>
          </a:prstGeom>
          <a:noFill/>
          <a:ln>
            <a:noFill/>
          </a:ln>
        </p:spPr>
        <p:txBody>
          <a:bodyPr anchorCtr="0" anchor="t" bIns="45700" lIns="91425" spcFirstLastPara="1" rIns="91425" wrap="square" tIns="45700">
            <a:spAutoFit/>
          </a:bodyPr>
          <a:lstStyle/>
          <a:p>
            <a:pPr indent="-730250" lvl="0" marL="685800" marR="0" rtl="0" algn="l">
              <a:spcBef>
                <a:spcPts val="2400"/>
              </a:spcBef>
              <a:spcAft>
                <a:spcPts val="0"/>
              </a:spcAft>
              <a:buClr>
                <a:srgbClr val="807F83"/>
              </a:buClr>
              <a:buSzPts val="2800"/>
              <a:buChar char="•"/>
            </a:pPr>
            <a:r>
              <a:rPr lang="en-US" sz="2800">
                <a:solidFill>
                  <a:srgbClr val="807F83"/>
                </a:solidFill>
              </a:rPr>
              <a:t>When generating a next token, the AI doesn’t take into account the factual correctness of the words</a:t>
            </a:r>
            <a:endParaRPr sz="2800">
              <a:solidFill>
                <a:srgbClr val="807F83"/>
              </a:solidFill>
            </a:endParaRPr>
          </a:p>
          <a:p>
            <a:pPr indent="0" lvl="0" marL="0" marR="0" rtl="0" algn="l">
              <a:spcBef>
                <a:spcPts val="2400"/>
              </a:spcBef>
              <a:spcAft>
                <a:spcPts val="0"/>
              </a:spcAft>
              <a:buNone/>
            </a:pPr>
            <a:r>
              <a:t/>
            </a:r>
            <a:endParaRPr sz="2800">
              <a:solidFill>
                <a:srgbClr val="807F83"/>
              </a:solidFill>
            </a:endParaRPr>
          </a:p>
        </p:txBody>
      </p:sp>
      <p:pic>
        <p:nvPicPr>
          <p:cNvPr id="383" name="Google Shape;383;p44"/>
          <p:cNvPicPr preferRelativeResize="0"/>
          <p:nvPr/>
        </p:nvPicPr>
        <p:blipFill>
          <a:blip r:embed="rId3">
            <a:alphaModFix/>
          </a:blip>
          <a:stretch>
            <a:fillRect/>
          </a:stretch>
        </p:blipFill>
        <p:spPr>
          <a:xfrm>
            <a:off x="2024050" y="2626538"/>
            <a:ext cx="8143875" cy="2676525"/>
          </a:xfrm>
          <a:prstGeom prst="rect">
            <a:avLst/>
          </a:prstGeom>
          <a:noFill/>
          <a:ln>
            <a:noFill/>
          </a:ln>
        </p:spPr>
      </p:pic>
      <p:sp>
        <p:nvSpPr>
          <p:cNvPr id="384" name="Google Shape;384;p44"/>
          <p:cNvSpPr txBox="1"/>
          <p:nvPr/>
        </p:nvSpPr>
        <p:spPr>
          <a:xfrm>
            <a:off x="137375" y="5788275"/>
            <a:ext cx="9650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https://www.nytimes.com/2023/05/27/nyregion/avianca-airline-lawsuit-chatgpt.html</a:t>
            </a:r>
            <a:endParaRPr sz="1600">
              <a:solidFill>
                <a:schemeClr val="dk1"/>
              </a:solidFill>
              <a:latin typeface="Calibri"/>
              <a:ea typeface="Calibri"/>
              <a:cs typeface="Calibri"/>
              <a:sym typeface="Calibri"/>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45"/>
          <p:cNvSpPr txBox="1"/>
          <p:nvPr/>
        </p:nvSpPr>
        <p:spPr>
          <a:xfrm>
            <a:off x="299626" y="1175925"/>
            <a:ext cx="4562700" cy="2401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chemeClr val="lt1"/>
                </a:solidFill>
              </a:rPr>
              <a:t>The Chicken and Egg of AGI</a:t>
            </a:r>
            <a:endParaRPr/>
          </a:p>
        </p:txBody>
      </p:sp>
      <p:sp>
        <p:nvSpPr>
          <p:cNvPr id="390" name="Google Shape;390;p45"/>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91" name="Google Shape;391;p45"/>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6"/>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Extreme</a:t>
            </a:r>
            <a:r>
              <a:rPr b="1" lang="en-US" sz="5000">
                <a:solidFill>
                  <a:srgbClr val="3B1B70"/>
                </a:solidFill>
              </a:rPr>
              <a:t> Energy Costs</a:t>
            </a:r>
            <a:endParaRPr b="1" sz="6000">
              <a:solidFill>
                <a:srgbClr val="807F83"/>
              </a:solidFill>
              <a:latin typeface="Arial"/>
              <a:ea typeface="Arial"/>
              <a:cs typeface="Arial"/>
              <a:sym typeface="Arial"/>
            </a:endParaRPr>
          </a:p>
        </p:txBody>
      </p:sp>
      <p:sp>
        <p:nvSpPr>
          <p:cNvPr id="397" name="Google Shape;397;p46"/>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398" name="Google Shape;398;p46"/>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99" name="Google Shape;399;p46"/>
          <p:cNvSpPr txBox="1"/>
          <p:nvPr/>
        </p:nvSpPr>
        <p:spPr>
          <a:xfrm>
            <a:off x="270575" y="1028925"/>
            <a:ext cx="8005800" cy="2124000"/>
          </a:xfrm>
          <a:prstGeom prst="rect">
            <a:avLst/>
          </a:prstGeom>
          <a:noFill/>
          <a:ln>
            <a:noFill/>
          </a:ln>
        </p:spPr>
        <p:txBody>
          <a:bodyPr anchorCtr="0" anchor="t" bIns="45700" lIns="91425" spcFirstLastPara="1" rIns="91425" wrap="square" tIns="45700">
            <a:spAutoFit/>
          </a:bodyPr>
          <a:lstStyle/>
          <a:p>
            <a:pPr indent="-730250" lvl="0" marL="685800" marR="0" rtl="0" algn="l">
              <a:spcBef>
                <a:spcPts val="2400"/>
              </a:spcBef>
              <a:spcAft>
                <a:spcPts val="0"/>
              </a:spcAft>
              <a:buClr>
                <a:srgbClr val="807F83"/>
              </a:buClr>
              <a:buSzPts val="2800"/>
              <a:buChar char="•"/>
            </a:pPr>
            <a:r>
              <a:rPr lang="en-US" sz="2800">
                <a:solidFill>
                  <a:srgbClr val="807F83"/>
                </a:solidFill>
              </a:rPr>
              <a:t>Even one generation is quite costly: using 100s of prompts to generate the best picture even more so (Sasha Luccioni et al., 2023)</a:t>
            </a:r>
            <a:endParaRPr sz="2800">
              <a:solidFill>
                <a:srgbClr val="807F83"/>
              </a:solidFill>
            </a:endParaRPr>
          </a:p>
          <a:p>
            <a:pPr indent="0" lvl="0" marL="0" marR="0" rtl="0" algn="l">
              <a:spcBef>
                <a:spcPts val="2400"/>
              </a:spcBef>
              <a:spcAft>
                <a:spcPts val="0"/>
              </a:spcAft>
              <a:buNone/>
            </a:pPr>
            <a:r>
              <a:t/>
            </a:r>
            <a:endParaRPr sz="2800">
              <a:solidFill>
                <a:srgbClr val="807F83"/>
              </a:solidFill>
            </a:endParaRPr>
          </a:p>
        </p:txBody>
      </p:sp>
      <p:sp>
        <p:nvSpPr>
          <p:cNvPr id="400" name="Google Shape;400;p46"/>
          <p:cNvSpPr txBox="1"/>
          <p:nvPr/>
        </p:nvSpPr>
        <p:spPr>
          <a:xfrm>
            <a:off x="137375" y="5788275"/>
            <a:ext cx="9650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https://www.popsci.com/technology/sam-altman-age-of-ai-will-require-an-energy-breakthrough/</a:t>
            </a:r>
            <a:endParaRPr sz="1600">
              <a:solidFill>
                <a:schemeClr val="dk1"/>
              </a:solidFill>
              <a:latin typeface="Calibri"/>
              <a:ea typeface="Calibri"/>
              <a:cs typeface="Calibri"/>
              <a:sym typeface="Calibri"/>
            </a:endParaRPr>
          </a:p>
        </p:txBody>
      </p:sp>
      <p:pic>
        <p:nvPicPr>
          <p:cNvPr id="401" name="Google Shape;401;p46"/>
          <p:cNvPicPr preferRelativeResize="0"/>
          <p:nvPr/>
        </p:nvPicPr>
        <p:blipFill>
          <a:blip r:embed="rId3">
            <a:alphaModFix/>
          </a:blip>
          <a:stretch>
            <a:fillRect/>
          </a:stretch>
        </p:blipFill>
        <p:spPr>
          <a:xfrm>
            <a:off x="2669700" y="2464250"/>
            <a:ext cx="5669525" cy="3404874"/>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A Social Change?</a:t>
            </a:r>
            <a:endParaRPr b="1" sz="6000">
              <a:solidFill>
                <a:srgbClr val="807F83"/>
              </a:solidFill>
              <a:latin typeface="Arial"/>
              <a:ea typeface="Arial"/>
              <a:cs typeface="Arial"/>
              <a:sym typeface="Arial"/>
            </a:endParaRPr>
          </a:p>
        </p:txBody>
      </p:sp>
      <p:sp>
        <p:nvSpPr>
          <p:cNvPr id="407" name="Google Shape;407;p47"/>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08" name="Google Shape;408;p47"/>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09" name="Google Shape;409;p47"/>
          <p:cNvSpPr txBox="1"/>
          <p:nvPr/>
        </p:nvSpPr>
        <p:spPr>
          <a:xfrm>
            <a:off x="270575" y="1028925"/>
            <a:ext cx="80058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sz="2800">
              <a:solidFill>
                <a:srgbClr val="807F83"/>
              </a:solidFill>
            </a:endParaRPr>
          </a:p>
        </p:txBody>
      </p:sp>
      <p:sp>
        <p:nvSpPr>
          <p:cNvPr id="410" name="Google Shape;410;p47"/>
          <p:cNvSpPr txBox="1"/>
          <p:nvPr/>
        </p:nvSpPr>
        <p:spPr>
          <a:xfrm>
            <a:off x="137375" y="5788275"/>
            <a:ext cx="9650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solidFill>
                  <a:schemeClr val="hlink"/>
                </a:solidFill>
                <a:latin typeface="Calibri"/>
                <a:ea typeface="Calibri"/>
                <a:cs typeface="Calibri"/>
                <a:sym typeface="Calibri"/>
                <a:hlinkClick r:id="rId3"/>
              </a:rPr>
              <a:t>https://thinkbeforeprinting.org/</a:t>
            </a:r>
            <a:r>
              <a:rPr lang="en-US" sz="1600">
                <a:solidFill>
                  <a:schemeClr val="dk1"/>
                </a:solidFill>
                <a:latin typeface="Calibri"/>
                <a:ea typeface="Calibri"/>
                <a:cs typeface="Calibri"/>
                <a:sym typeface="Calibri"/>
              </a:rPr>
              <a:t>  https://huggingface.co/blog/sasha/energy-star-ai-proposal</a:t>
            </a:r>
            <a:endParaRPr sz="1600">
              <a:solidFill>
                <a:schemeClr val="dk1"/>
              </a:solidFill>
              <a:latin typeface="Calibri"/>
              <a:ea typeface="Calibri"/>
              <a:cs typeface="Calibri"/>
              <a:sym typeface="Calibri"/>
            </a:endParaRPr>
          </a:p>
        </p:txBody>
      </p:sp>
      <p:pic>
        <p:nvPicPr>
          <p:cNvPr id="411" name="Google Shape;411;p47"/>
          <p:cNvPicPr preferRelativeResize="0"/>
          <p:nvPr/>
        </p:nvPicPr>
        <p:blipFill>
          <a:blip r:embed="rId4">
            <a:alphaModFix/>
          </a:blip>
          <a:stretch>
            <a:fillRect/>
          </a:stretch>
        </p:blipFill>
        <p:spPr>
          <a:xfrm>
            <a:off x="152400" y="1704525"/>
            <a:ext cx="4431362" cy="3931349"/>
          </a:xfrm>
          <a:prstGeom prst="rect">
            <a:avLst/>
          </a:prstGeom>
          <a:noFill/>
          <a:ln>
            <a:noFill/>
          </a:ln>
        </p:spPr>
      </p:pic>
      <p:pic>
        <p:nvPicPr>
          <p:cNvPr id="412" name="Google Shape;412;p47"/>
          <p:cNvPicPr preferRelativeResize="0"/>
          <p:nvPr/>
        </p:nvPicPr>
        <p:blipFill>
          <a:blip r:embed="rId5">
            <a:alphaModFix/>
          </a:blip>
          <a:stretch>
            <a:fillRect/>
          </a:stretch>
        </p:blipFill>
        <p:spPr>
          <a:xfrm>
            <a:off x="4852787" y="1704525"/>
            <a:ext cx="6600075" cy="3931349"/>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48"/>
          <p:cNvSpPr txBox="1"/>
          <p:nvPr/>
        </p:nvSpPr>
        <p:spPr>
          <a:xfrm>
            <a:off x="299626" y="1175925"/>
            <a:ext cx="45627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chemeClr val="lt1"/>
                </a:solidFill>
              </a:rPr>
              <a:t>The Future</a:t>
            </a:r>
            <a:endParaRPr/>
          </a:p>
        </p:txBody>
      </p:sp>
      <p:sp>
        <p:nvSpPr>
          <p:cNvPr id="418" name="Google Shape;418;p48"/>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19" name="Google Shape;419;p48"/>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nvSpPr>
        <p:spPr>
          <a:xfrm>
            <a:off x="270575" y="167025"/>
            <a:ext cx="10624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The Wrong Tool for the Problem</a:t>
            </a:r>
            <a:endParaRPr b="1" sz="6000">
              <a:solidFill>
                <a:srgbClr val="807F83"/>
              </a:solidFill>
              <a:latin typeface="Arial"/>
              <a:ea typeface="Arial"/>
              <a:cs typeface="Arial"/>
              <a:sym typeface="Arial"/>
            </a:endParaRPr>
          </a:p>
        </p:txBody>
      </p:sp>
      <p:sp>
        <p:nvSpPr>
          <p:cNvPr id="425" name="Google Shape;425;p49"/>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26" name="Google Shape;426;p49"/>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27" name="Google Shape;427;p49"/>
          <p:cNvSpPr txBox="1"/>
          <p:nvPr/>
        </p:nvSpPr>
        <p:spPr>
          <a:xfrm>
            <a:off x="270575" y="1028925"/>
            <a:ext cx="800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b="1" sz="6000">
              <a:solidFill>
                <a:srgbClr val="807F83"/>
              </a:solidFill>
              <a:latin typeface="Arial"/>
              <a:ea typeface="Arial"/>
              <a:cs typeface="Arial"/>
              <a:sym typeface="Aria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nvSpPr>
        <p:spPr>
          <a:xfrm>
            <a:off x="270575" y="167025"/>
            <a:ext cx="10624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The Wrong Tool for the Problem</a:t>
            </a:r>
            <a:endParaRPr b="1" sz="6000">
              <a:solidFill>
                <a:srgbClr val="807F83"/>
              </a:solidFill>
              <a:latin typeface="Arial"/>
              <a:ea typeface="Arial"/>
              <a:cs typeface="Arial"/>
              <a:sym typeface="Arial"/>
            </a:endParaRPr>
          </a:p>
        </p:txBody>
      </p:sp>
      <p:sp>
        <p:nvSpPr>
          <p:cNvPr id="433" name="Google Shape;433;p50"/>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34" name="Google Shape;434;p50"/>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35" name="Google Shape;435;p50"/>
          <p:cNvSpPr txBox="1"/>
          <p:nvPr/>
        </p:nvSpPr>
        <p:spPr>
          <a:xfrm>
            <a:off x="270575" y="1028925"/>
            <a:ext cx="800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b="1" sz="6000">
              <a:solidFill>
                <a:srgbClr val="807F83"/>
              </a:solidFill>
              <a:latin typeface="Arial"/>
              <a:ea typeface="Arial"/>
              <a:cs typeface="Arial"/>
              <a:sym typeface="Arial"/>
            </a:endParaRPr>
          </a:p>
        </p:txBody>
      </p:sp>
      <p:pic>
        <p:nvPicPr>
          <p:cNvPr id="436" name="Google Shape;436;p50"/>
          <p:cNvPicPr preferRelativeResize="0"/>
          <p:nvPr/>
        </p:nvPicPr>
        <p:blipFill>
          <a:blip r:embed="rId3">
            <a:alphaModFix/>
          </a:blip>
          <a:stretch>
            <a:fillRect/>
          </a:stretch>
        </p:blipFill>
        <p:spPr>
          <a:xfrm>
            <a:off x="3057863" y="1516750"/>
            <a:ext cx="5050220" cy="4006837"/>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txBox="1"/>
          <p:nvPr/>
        </p:nvSpPr>
        <p:spPr>
          <a:xfrm>
            <a:off x="270575" y="167025"/>
            <a:ext cx="10624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The Wrong Tool for the Problem</a:t>
            </a:r>
            <a:endParaRPr b="1" sz="6000">
              <a:solidFill>
                <a:srgbClr val="807F83"/>
              </a:solidFill>
              <a:latin typeface="Arial"/>
              <a:ea typeface="Arial"/>
              <a:cs typeface="Arial"/>
              <a:sym typeface="Arial"/>
            </a:endParaRPr>
          </a:p>
        </p:txBody>
      </p:sp>
      <p:sp>
        <p:nvSpPr>
          <p:cNvPr id="442" name="Google Shape;442;p51"/>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43" name="Google Shape;443;p51"/>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44" name="Google Shape;444;p51"/>
          <p:cNvSpPr txBox="1"/>
          <p:nvPr/>
        </p:nvSpPr>
        <p:spPr>
          <a:xfrm>
            <a:off x="270575" y="1028925"/>
            <a:ext cx="800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b="1" sz="6000">
              <a:solidFill>
                <a:srgbClr val="807F83"/>
              </a:solidFill>
              <a:latin typeface="Arial"/>
              <a:ea typeface="Arial"/>
              <a:cs typeface="Arial"/>
              <a:sym typeface="Arial"/>
            </a:endParaRPr>
          </a:p>
        </p:txBody>
      </p:sp>
      <p:pic>
        <p:nvPicPr>
          <p:cNvPr id="445" name="Google Shape;445;p51"/>
          <p:cNvPicPr preferRelativeResize="0"/>
          <p:nvPr/>
        </p:nvPicPr>
        <p:blipFill>
          <a:blip r:embed="rId3">
            <a:alphaModFix/>
          </a:blip>
          <a:stretch>
            <a:fillRect/>
          </a:stretch>
        </p:blipFill>
        <p:spPr>
          <a:xfrm>
            <a:off x="910525" y="1137151"/>
            <a:ext cx="4065799" cy="4885826"/>
          </a:xfrm>
          <a:prstGeom prst="rect">
            <a:avLst/>
          </a:prstGeom>
          <a:noFill/>
          <a:ln>
            <a:noFill/>
          </a:ln>
        </p:spPr>
      </p:pic>
      <p:pic>
        <p:nvPicPr>
          <p:cNvPr id="446" name="Google Shape;446;p51"/>
          <p:cNvPicPr preferRelativeResize="0"/>
          <p:nvPr/>
        </p:nvPicPr>
        <p:blipFill>
          <a:blip r:embed="rId4">
            <a:alphaModFix/>
          </a:blip>
          <a:stretch>
            <a:fillRect/>
          </a:stretch>
        </p:blipFill>
        <p:spPr>
          <a:xfrm>
            <a:off x="6446025" y="1035740"/>
            <a:ext cx="4065799" cy="4987236"/>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nvSpPr>
        <p:spPr>
          <a:xfrm>
            <a:off x="299625" y="573850"/>
            <a:ext cx="9716100" cy="3648000"/>
          </a:xfrm>
          <a:prstGeom prst="rect">
            <a:avLst/>
          </a:prstGeom>
          <a:noFill/>
          <a:ln>
            <a:noFill/>
          </a:ln>
        </p:spPr>
        <p:txBody>
          <a:bodyPr anchorCtr="0" anchor="t" bIns="45700" lIns="91425" spcFirstLastPara="1" rIns="91425" wrap="square" tIns="45700">
            <a:spAutoFit/>
          </a:bodyPr>
          <a:lstStyle/>
          <a:p>
            <a:pPr indent="0" lvl="0" marL="0" rtl="0" algn="l">
              <a:spcBef>
                <a:spcPts val="1200"/>
              </a:spcBef>
              <a:spcAft>
                <a:spcPts val="0"/>
              </a:spcAft>
              <a:buSzPts val="1100"/>
              <a:buNone/>
            </a:pPr>
            <a:r>
              <a:rPr lang="en-US" sz="3300">
                <a:solidFill>
                  <a:srgbClr val="807F83"/>
                </a:solidFill>
              </a:rPr>
              <a:t>The training of AIs itself can be thought of as similar to Schiller’s </a:t>
            </a:r>
            <a:r>
              <a:rPr b="1" lang="en-US" sz="3300">
                <a:solidFill>
                  <a:srgbClr val="807F83"/>
                </a:solidFill>
              </a:rPr>
              <a:t>sense drive (making a prediction and receiving a positive or negative signal)</a:t>
            </a:r>
            <a:r>
              <a:rPr lang="en-US" sz="3300">
                <a:solidFill>
                  <a:srgbClr val="807F83"/>
                </a:solidFill>
              </a:rPr>
              <a:t> and </a:t>
            </a:r>
            <a:r>
              <a:rPr b="1" lang="en-US" sz="3300">
                <a:solidFill>
                  <a:srgbClr val="807F83"/>
                </a:solidFill>
              </a:rPr>
              <a:t>for</a:t>
            </a:r>
            <a:r>
              <a:rPr b="1" lang="en-US" sz="3300">
                <a:solidFill>
                  <a:srgbClr val="807F83"/>
                </a:solidFill>
              </a:rPr>
              <a:t>m</a:t>
            </a:r>
            <a:r>
              <a:rPr b="1" lang="en-US" sz="3300">
                <a:solidFill>
                  <a:srgbClr val="807F83"/>
                </a:solidFill>
              </a:rPr>
              <a:t> drive (updating the internal world based on the signal)</a:t>
            </a:r>
            <a:r>
              <a:rPr lang="en-US" sz="3300">
                <a:solidFill>
                  <a:srgbClr val="807F83"/>
                </a:solidFill>
              </a:rPr>
              <a:t> (O’Connor, 2014), but this never harmonizes into play.</a:t>
            </a:r>
            <a:endParaRPr sz="3300">
              <a:solidFill>
                <a:srgbClr val="807F83"/>
              </a:solidFill>
            </a:endParaRPr>
          </a:p>
          <a:p>
            <a:pPr indent="0" lvl="0" marL="0" marR="0" rtl="0" algn="l">
              <a:spcBef>
                <a:spcPts val="0"/>
              </a:spcBef>
              <a:spcAft>
                <a:spcPts val="0"/>
              </a:spcAft>
              <a:buNone/>
            </a:pPr>
            <a:r>
              <a:t/>
            </a:r>
            <a:endParaRPr b="1" sz="3300">
              <a:solidFill>
                <a:srgbClr val="000000"/>
              </a:solidFill>
              <a:latin typeface="Arial"/>
              <a:ea typeface="Arial"/>
              <a:cs typeface="Arial"/>
              <a:sym typeface="Arial"/>
            </a:endParaRPr>
          </a:p>
        </p:txBody>
      </p:sp>
      <p:sp>
        <p:nvSpPr>
          <p:cNvPr id="103" name="Google Shape;103;p16"/>
          <p:cNvSpPr txBox="1"/>
          <p:nvPr/>
        </p:nvSpPr>
        <p:spPr>
          <a:xfrm>
            <a:off x="8720314" y="6350588"/>
            <a:ext cx="3189111"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04" name="Google Shape;104;p16"/>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2"/>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Hopefulness</a:t>
            </a:r>
            <a:endParaRPr b="1" sz="6000">
              <a:solidFill>
                <a:srgbClr val="807F83"/>
              </a:solidFill>
              <a:latin typeface="Arial"/>
              <a:ea typeface="Arial"/>
              <a:cs typeface="Arial"/>
              <a:sym typeface="Arial"/>
            </a:endParaRPr>
          </a:p>
        </p:txBody>
      </p:sp>
      <p:sp>
        <p:nvSpPr>
          <p:cNvPr id="452" name="Google Shape;452;p52"/>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53" name="Google Shape;453;p52"/>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54" name="Google Shape;454;p52"/>
          <p:cNvSpPr txBox="1"/>
          <p:nvPr/>
        </p:nvSpPr>
        <p:spPr>
          <a:xfrm>
            <a:off x="270575" y="1028925"/>
            <a:ext cx="8005800" cy="3909600"/>
          </a:xfrm>
          <a:prstGeom prst="rect">
            <a:avLst/>
          </a:prstGeom>
          <a:noFill/>
          <a:ln>
            <a:noFill/>
          </a:ln>
        </p:spPr>
        <p:txBody>
          <a:bodyPr anchorCtr="0" anchor="t" bIns="45700" lIns="91425" spcFirstLastPara="1" rIns="91425" wrap="square" tIns="45700">
            <a:spAutoFit/>
          </a:bodyPr>
          <a:lstStyle/>
          <a:p>
            <a:pPr indent="-685800" lvl="0" marL="685800" marR="0" rtl="0" algn="l">
              <a:spcBef>
                <a:spcPts val="1200"/>
              </a:spcBef>
              <a:spcAft>
                <a:spcPts val="0"/>
              </a:spcAft>
              <a:buClr>
                <a:srgbClr val="807F83"/>
              </a:buClr>
              <a:buSzPts val="2100"/>
              <a:buFont typeface="Arial"/>
              <a:buChar char="•"/>
            </a:pPr>
            <a:r>
              <a:rPr lang="en-US" sz="2800">
                <a:solidFill>
                  <a:srgbClr val="807F83"/>
                </a:solidFill>
              </a:rPr>
              <a:t>HuggingFace recently </a:t>
            </a:r>
            <a:r>
              <a:rPr lang="en-US" sz="2800">
                <a:solidFill>
                  <a:srgbClr val="807F83"/>
                </a:solidFill>
              </a:rPr>
              <a:t>released</a:t>
            </a:r>
            <a:r>
              <a:rPr lang="en-US" sz="2800">
                <a:solidFill>
                  <a:srgbClr val="807F83"/>
                </a:solidFill>
              </a:rPr>
              <a:t> a huge 15 trillion token English </a:t>
            </a:r>
            <a:r>
              <a:rPr lang="en-US" sz="2800">
                <a:solidFill>
                  <a:srgbClr val="807F83"/>
                </a:solidFill>
              </a:rPr>
              <a:t>language</a:t>
            </a:r>
            <a:r>
              <a:rPr lang="en-US" sz="2800">
                <a:solidFill>
                  <a:srgbClr val="807F83"/>
                </a:solidFill>
              </a:rPr>
              <a:t> dataset  (Penedo et al., 2024)</a:t>
            </a:r>
            <a:endParaRPr/>
          </a:p>
          <a:p>
            <a:pPr indent="-685800" lvl="0" marL="685800" marR="0" rtl="0" algn="l">
              <a:spcBef>
                <a:spcPts val="2400"/>
              </a:spcBef>
              <a:spcAft>
                <a:spcPts val="0"/>
              </a:spcAft>
              <a:buClr>
                <a:srgbClr val="807F83"/>
              </a:buClr>
              <a:buSzPts val="2100"/>
              <a:buFont typeface="Arial"/>
              <a:buChar char="•"/>
            </a:pPr>
            <a:r>
              <a:rPr lang="en-US" sz="2800">
                <a:solidFill>
                  <a:srgbClr val="807F83"/>
                </a:solidFill>
              </a:rPr>
              <a:t>Advances in algorithms (instructions): e.g. force the next token to follow the rules of a given language (huggingface.co)</a:t>
            </a:r>
            <a:endParaRPr sz="2800">
              <a:solidFill>
                <a:srgbClr val="807F83"/>
              </a:solidFill>
              <a:latin typeface="Arial"/>
              <a:ea typeface="Arial"/>
              <a:cs typeface="Arial"/>
              <a:sym typeface="Arial"/>
            </a:endParaRPr>
          </a:p>
          <a:p>
            <a:pPr indent="0" lvl="0" marL="0" marR="0" rtl="0" algn="l">
              <a:spcBef>
                <a:spcPts val="0"/>
              </a:spcBef>
              <a:spcAft>
                <a:spcPts val="0"/>
              </a:spcAft>
              <a:buNone/>
            </a:pPr>
            <a:r>
              <a:t/>
            </a:r>
            <a:endParaRPr b="1" sz="6000">
              <a:solidFill>
                <a:srgbClr val="807F83"/>
              </a:solidFill>
              <a:latin typeface="Arial"/>
              <a:ea typeface="Arial"/>
              <a:cs typeface="Arial"/>
              <a:sym typeface="Arial"/>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nvSpPr>
        <p:spPr>
          <a:xfrm>
            <a:off x="270575" y="167025"/>
            <a:ext cx="10624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Limiting Research</a:t>
            </a:r>
            <a:endParaRPr b="1" sz="6000">
              <a:solidFill>
                <a:srgbClr val="807F83"/>
              </a:solidFill>
              <a:latin typeface="Arial"/>
              <a:ea typeface="Arial"/>
              <a:cs typeface="Arial"/>
              <a:sym typeface="Arial"/>
            </a:endParaRPr>
          </a:p>
        </p:txBody>
      </p:sp>
      <p:sp>
        <p:nvSpPr>
          <p:cNvPr id="460" name="Google Shape;460;p53"/>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61" name="Google Shape;461;p53"/>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62" name="Google Shape;462;p53"/>
          <p:cNvSpPr txBox="1"/>
          <p:nvPr/>
        </p:nvSpPr>
        <p:spPr>
          <a:xfrm>
            <a:off x="270575" y="1028925"/>
            <a:ext cx="80058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2400"/>
              </a:spcBef>
              <a:spcAft>
                <a:spcPts val="0"/>
              </a:spcAft>
              <a:buNone/>
            </a:pPr>
            <a:r>
              <a:t/>
            </a:r>
            <a:endParaRPr b="1" sz="6000">
              <a:solidFill>
                <a:srgbClr val="807F83"/>
              </a:solidFill>
              <a:latin typeface="Arial"/>
              <a:ea typeface="Arial"/>
              <a:cs typeface="Arial"/>
              <a:sym typeface="Arial"/>
            </a:endParaRPr>
          </a:p>
        </p:txBody>
      </p:sp>
      <p:sp>
        <p:nvSpPr>
          <p:cNvPr id="463" name="Google Shape;463;p53"/>
          <p:cNvSpPr txBox="1"/>
          <p:nvPr/>
        </p:nvSpPr>
        <p:spPr>
          <a:xfrm>
            <a:off x="1195475" y="1156600"/>
            <a:ext cx="8776500" cy="39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“Why does it matter whether text-manipulation systems can produce output for these tasks that are similar to answers that people give when faced with the same questions?” she asks. “What does that teach us about the internal workings of LLMs, what they might be useful for, or what dangers they might pose?” It’s not clear, Bender says, what it would mean for a LLM to have a model of mind, and it’s therefore also unclear if these tests measured for it.  - Dr. Emily Bender</a:t>
            </a:r>
            <a:endParaRPr sz="2800">
              <a:solidFill>
                <a:schemeClr val="dk1"/>
              </a:solidFill>
              <a:latin typeface="Calibri"/>
              <a:ea typeface="Calibri"/>
              <a:cs typeface="Calibri"/>
              <a:sym typeface="Calibri"/>
            </a:endParaRPr>
          </a:p>
        </p:txBody>
      </p:sp>
      <p:sp>
        <p:nvSpPr>
          <p:cNvPr id="464" name="Google Shape;464;p53"/>
          <p:cNvSpPr txBox="1"/>
          <p:nvPr/>
        </p:nvSpPr>
        <p:spPr>
          <a:xfrm>
            <a:off x="127650" y="5729950"/>
            <a:ext cx="9650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solidFill>
                  <a:schemeClr val="hlink"/>
                </a:solidFill>
                <a:latin typeface="Calibri"/>
                <a:ea typeface="Calibri"/>
                <a:cs typeface="Calibri"/>
                <a:sym typeface="Calibri"/>
                <a:hlinkClick r:id="rId3"/>
              </a:rPr>
              <a:t>https://thinkbeforeprinting.org/</a:t>
            </a:r>
            <a:r>
              <a:rPr lang="en-US" sz="1600">
                <a:solidFill>
                  <a:schemeClr val="dk1"/>
                </a:solidFill>
                <a:latin typeface="Calibri"/>
                <a:ea typeface="Calibri"/>
                <a:cs typeface="Calibri"/>
                <a:sym typeface="Calibri"/>
              </a:rPr>
              <a:t>  https://huggingface.co/blog/sasha/energy-star-ai-proposal</a:t>
            </a:r>
            <a:endParaRPr sz="1600">
              <a:solidFill>
                <a:schemeClr val="dk1"/>
              </a:solidFill>
              <a:latin typeface="Calibri"/>
              <a:ea typeface="Calibri"/>
              <a:cs typeface="Calibri"/>
              <a:sym typeface="Calibri"/>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5"/>
          <p:cNvSpPr txBox="1"/>
          <p:nvPr/>
        </p:nvSpPr>
        <p:spPr>
          <a:xfrm>
            <a:off x="270576" y="167026"/>
            <a:ext cx="80058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3B1B70"/>
                </a:solidFill>
              </a:rPr>
              <a:t>References</a:t>
            </a:r>
            <a:endParaRPr b="1" sz="6000">
              <a:solidFill>
                <a:srgbClr val="807F83"/>
              </a:solidFill>
              <a:latin typeface="Arial"/>
              <a:ea typeface="Arial"/>
              <a:cs typeface="Arial"/>
              <a:sym typeface="Arial"/>
            </a:endParaRPr>
          </a:p>
        </p:txBody>
      </p:sp>
      <p:sp>
        <p:nvSpPr>
          <p:cNvPr id="474" name="Google Shape;474;p55"/>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475" name="Google Shape;475;p55"/>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76" name="Google Shape;476;p55"/>
          <p:cNvSpPr txBox="1"/>
          <p:nvPr/>
        </p:nvSpPr>
        <p:spPr>
          <a:xfrm>
            <a:off x="270575" y="1028925"/>
            <a:ext cx="8005800" cy="4032900"/>
          </a:xfrm>
          <a:prstGeom prst="rect">
            <a:avLst/>
          </a:prstGeom>
          <a:noFill/>
          <a:ln>
            <a:noFill/>
          </a:ln>
        </p:spPr>
        <p:txBody>
          <a:bodyPr anchorCtr="0" anchor="t" bIns="45700" lIns="91425" spcFirstLastPara="1" rIns="91425" wrap="square" tIns="45700">
            <a:spAutoFit/>
          </a:bodyPr>
          <a:lstStyle/>
          <a:p>
            <a:pPr indent="0" lvl="0" marL="0" rtl="0" algn="l">
              <a:spcBef>
                <a:spcPts val="2400"/>
              </a:spcBef>
              <a:spcAft>
                <a:spcPts val="0"/>
              </a:spcAft>
              <a:buClr>
                <a:schemeClr val="dk1"/>
              </a:buClr>
              <a:buSzPts val="1100"/>
              <a:buFont typeface="Arial"/>
              <a:buNone/>
            </a:pPr>
            <a:r>
              <a:rPr lang="en-US" sz="1200">
                <a:solidFill>
                  <a:srgbClr val="807F83"/>
                </a:solidFill>
              </a:rPr>
              <a:t>Brian O’Connor. 2014. Play, idleness and the problem of necessity in schiller and marcuse. British Journal for the </a:t>
            </a:r>
            <a:r>
              <a:rPr lang="en-US" sz="1200">
                <a:solidFill>
                  <a:srgbClr val="807F83"/>
                </a:solidFill>
              </a:rPr>
              <a:t>H</a:t>
            </a:r>
            <a:r>
              <a:rPr lang="en-US" sz="1200">
                <a:solidFill>
                  <a:srgbClr val="807F83"/>
                </a:solidFill>
              </a:rPr>
              <a:t>istory of Philosophy, 22(6):1095–1117.</a:t>
            </a:r>
            <a:endParaRPr sz="1200">
              <a:solidFill>
                <a:srgbClr val="807F83"/>
              </a:solidFill>
            </a:endParaRPr>
          </a:p>
          <a:p>
            <a:pPr indent="0" lvl="0" marL="0" rtl="0" algn="l">
              <a:spcBef>
                <a:spcPts val="2400"/>
              </a:spcBef>
              <a:spcAft>
                <a:spcPts val="0"/>
              </a:spcAft>
              <a:buClr>
                <a:schemeClr val="dk1"/>
              </a:buClr>
              <a:buSzPts val="1100"/>
              <a:buFont typeface="Arial"/>
              <a:buNone/>
            </a:pPr>
            <a:r>
              <a:rPr lang="en-US" sz="1200">
                <a:solidFill>
                  <a:srgbClr val="807F83"/>
                </a:solidFill>
              </a:rPr>
              <a:t>Eldritch Priest. 2024. On Musement and Radical Thought. Accelerated Ad(E)vent.</a:t>
            </a:r>
            <a:endParaRPr sz="1200">
              <a:solidFill>
                <a:srgbClr val="807F83"/>
              </a:solidFill>
            </a:endParaRPr>
          </a:p>
          <a:p>
            <a:pPr indent="0" lvl="0" marL="0" rtl="0" algn="l">
              <a:spcBef>
                <a:spcPts val="2400"/>
              </a:spcBef>
              <a:spcAft>
                <a:spcPts val="0"/>
              </a:spcAft>
              <a:buClr>
                <a:schemeClr val="dk1"/>
              </a:buClr>
              <a:buSzPts val="1100"/>
              <a:buFont typeface="Arial"/>
              <a:buNone/>
            </a:pPr>
            <a:r>
              <a:rPr lang="en-US" sz="1200">
                <a:solidFill>
                  <a:srgbClr val="807F83"/>
                </a:solidFill>
              </a:rPr>
              <a:t>Xing Shi, Inkit Padhi, and Kevin Knight. 2016. Does string-based neural MT learn source syntax? In Proceedings of the 2016 Conference on Empirical Methods in Natural Language Processing, pages 1526–1534, Austin, Texas. </a:t>
            </a:r>
            <a:r>
              <a:rPr lang="en-US" sz="1200">
                <a:solidFill>
                  <a:srgbClr val="807F83"/>
                </a:solidFill>
              </a:rPr>
              <a:t>A</a:t>
            </a:r>
            <a:r>
              <a:rPr lang="en-US" sz="1200">
                <a:solidFill>
                  <a:srgbClr val="807F83"/>
                </a:solidFill>
              </a:rPr>
              <a:t>ssociation for Computational Linguistics.</a:t>
            </a:r>
            <a:endParaRPr sz="1200">
              <a:solidFill>
                <a:srgbClr val="807F83"/>
              </a:solidFill>
            </a:endParaRPr>
          </a:p>
          <a:p>
            <a:pPr indent="0" lvl="0" marL="0" rtl="0" algn="l">
              <a:spcBef>
                <a:spcPts val="2400"/>
              </a:spcBef>
              <a:spcAft>
                <a:spcPts val="0"/>
              </a:spcAft>
              <a:buClr>
                <a:schemeClr val="dk1"/>
              </a:buClr>
              <a:buSzPts val="1100"/>
              <a:buFont typeface="Arial"/>
              <a:buNone/>
            </a:pPr>
            <a:r>
              <a:rPr lang="en-US" sz="1200">
                <a:solidFill>
                  <a:srgbClr val="807F83"/>
                </a:solidFill>
              </a:rPr>
              <a:t>Nora Belrose, David Schneider-Joseph, Shauli Ravfogel, Ryan Cotterell, Edward Raff, and Stella Biderman. 2023. LEACE: Perfect linear concept erasure in closed form. In Thirty-seventh Conference on Neural Information Processing Systems.</a:t>
            </a:r>
            <a:endParaRPr sz="1200">
              <a:solidFill>
                <a:srgbClr val="807F83"/>
              </a:solidFill>
            </a:endParaRPr>
          </a:p>
          <a:p>
            <a:pPr indent="0" lvl="0" marL="0" rtl="0" algn="l">
              <a:spcBef>
                <a:spcPts val="2400"/>
              </a:spcBef>
              <a:spcAft>
                <a:spcPts val="0"/>
              </a:spcAft>
              <a:buClr>
                <a:schemeClr val="dk1"/>
              </a:buClr>
              <a:buSzPts val="1100"/>
              <a:buFont typeface="Arial"/>
              <a:buNone/>
            </a:pPr>
            <a:r>
              <a:rPr lang="en-US" sz="1200">
                <a:solidFill>
                  <a:srgbClr val="807F83"/>
                </a:solidFill>
              </a:rPr>
              <a:t>Alexandra Sasha Luccioni, Yacine Jernite, and Emma Strubell. 2023. Power Hungry Processing: Watts Driving the Cost of AI Deployment? arXiv e-prints, page arXiv:2311.16863.</a:t>
            </a:r>
            <a:endParaRPr sz="1200">
              <a:solidFill>
                <a:srgbClr val="807F83"/>
              </a:solidFill>
            </a:endParaRPr>
          </a:p>
          <a:p>
            <a:pPr indent="0" lvl="0" marL="0" marR="0" rtl="0" algn="l">
              <a:spcBef>
                <a:spcPts val="2400"/>
              </a:spcBef>
              <a:spcAft>
                <a:spcPts val="0"/>
              </a:spcAft>
              <a:buNone/>
            </a:pPr>
            <a:r>
              <a:rPr lang="en-US" sz="1200">
                <a:solidFill>
                  <a:srgbClr val="807F83"/>
                </a:solidFill>
              </a:rPr>
              <a:t>Guilherme Penedo, Hynek Kydlíček, Leandro von Werra, and Thomas Wolf. 2024. Fineweb.</a:t>
            </a:r>
            <a:endParaRPr sz="1200">
              <a:solidFill>
                <a:srgbClr val="807F83"/>
              </a:solidFill>
            </a:endParaRPr>
          </a:p>
          <a:p>
            <a:pPr indent="0" lvl="0" marL="0" marR="0" rtl="0" algn="l">
              <a:spcBef>
                <a:spcPts val="0"/>
              </a:spcBef>
              <a:spcAft>
                <a:spcPts val="0"/>
              </a:spcAft>
              <a:buNone/>
            </a:pPr>
            <a:r>
              <a:t/>
            </a:r>
            <a:endParaRPr b="1" sz="1200">
              <a:solidFill>
                <a:srgbClr val="807F83"/>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l">
              <a:spcBef>
                <a:spcPts val="1200"/>
              </a:spcBef>
              <a:spcAft>
                <a:spcPts val="0"/>
              </a:spcAft>
              <a:buSzPts val="1100"/>
              <a:buNone/>
            </a:pPr>
            <a:r>
              <a:t/>
            </a:r>
            <a:endParaRPr b="1" sz="3300">
              <a:solidFill>
                <a:srgbClr val="000000"/>
              </a:solidFill>
              <a:latin typeface="Arial"/>
              <a:ea typeface="Arial"/>
              <a:cs typeface="Arial"/>
              <a:sym typeface="Arial"/>
            </a:endParaRPr>
          </a:p>
        </p:txBody>
      </p:sp>
      <p:sp>
        <p:nvSpPr>
          <p:cNvPr id="110" name="Google Shape;110;p17"/>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11" name="Google Shape;111;p17"/>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17" name="Google Shape;117;p18"/>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18" name="Google Shape;118;p18"/>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24" name="Google Shape;124;p19"/>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25" name="Google Shape;125;p19"/>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26" name="Google Shape;126;p19"/>
          <p:cNvGraphicFramePr/>
          <p:nvPr/>
        </p:nvGraphicFramePr>
        <p:xfrm>
          <a:off x="1223113" y="2105175"/>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32" name="Google Shape;132;p20"/>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33" name="Google Shape;133;p20"/>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34" name="Google Shape;134;p20"/>
          <p:cNvGraphicFramePr/>
          <p:nvPr/>
        </p:nvGraphicFramePr>
        <p:xfrm>
          <a:off x="1223113" y="2105175"/>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
        <p:nvSpPr>
          <p:cNvPr id="135" name="Google Shape;135;p20"/>
          <p:cNvSpPr txBox="1"/>
          <p:nvPr/>
        </p:nvSpPr>
        <p:spPr>
          <a:xfrm>
            <a:off x="587540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“I saw a”</a:t>
            </a:r>
            <a:endParaRPr b="1" sz="1800">
              <a:solidFill>
                <a:srgbClr val="000000"/>
              </a:solidFill>
              <a:latin typeface="Arial"/>
              <a:ea typeface="Arial"/>
              <a:cs typeface="Arial"/>
              <a:sym typeface="Aria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803350" y="477000"/>
            <a:ext cx="3119700" cy="1262100"/>
          </a:xfrm>
          <a:prstGeom prst="rect">
            <a:avLst/>
          </a:prstGeom>
          <a:noFill/>
          <a:ln>
            <a:noFill/>
          </a:ln>
        </p:spPr>
        <p:txBody>
          <a:bodyPr anchorCtr="0" anchor="t" bIns="45700" lIns="91425" spcFirstLastPara="1" rIns="91425" wrap="square" tIns="45700">
            <a:spAutoFit/>
          </a:bodyPr>
          <a:lstStyle/>
          <a:p>
            <a:pPr indent="0" lvl="0" marL="0" rtl="0" algn="ctr">
              <a:spcBef>
                <a:spcPts val="1200"/>
              </a:spcBef>
              <a:spcAft>
                <a:spcPts val="0"/>
              </a:spcAft>
              <a:buSzPts val="1100"/>
              <a:buNone/>
            </a:pPr>
            <a:r>
              <a:rPr b="1" lang="en-US" sz="3300">
                <a:solidFill>
                  <a:srgbClr val="807F83"/>
                </a:solidFill>
              </a:rPr>
              <a:t>SimpleGPT</a:t>
            </a:r>
            <a:endParaRPr b="1" sz="3300">
              <a:solidFill>
                <a:srgbClr val="807F83"/>
              </a:solidFill>
            </a:endParaRPr>
          </a:p>
          <a:p>
            <a:pPr indent="0" lvl="0" marL="0" rtl="0" algn="ctr">
              <a:spcBef>
                <a:spcPts val="1200"/>
              </a:spcBef>
              <a:spcAft>
                <a:spcPts val="0"/>
              </a:spcAft>
              <a:buSzPts val="1100"/>
              <a:buNone/>
            </a:pPr>
            <a:r>
              <a:rPr lang="en-US" sz="3300">
                <a:solidFill>
                  <a:srgbClr val="807F83"/>
                </a:solidFill>
              </a:rPr>
              <a:t>[4.0, 1.2, 2.1]</a:t>
            </a:r>
            <a:endParaRPr b="1" sz="3300">
              <a:solidFill>
                <a:srgbClr val="000000"/>
              </a:solidFill>
              <a:latin typeface="Arial"/>
              <a:ea typeface="Arial"/>
              <a:cs typeface="Arial"/>
              <a:sym typeface="Arial"/>
            </a:endParaRPr>
          </a:p>
        </p:txBody>
      </p:sp>
      <p:sp>
        <p:nvSpPr>
          <p:cNvPr id="141" name="Google Shape;141;p21"/>
          <p:cNvSpPr txBox="1"/>
          <p:nvPr/>
        </p:nvSpPr>
        <p:spPr>
          <a:xfrm>
            <a:off x="8720314" y="6350588"/>
            <a:ext cx="31890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chemeClr val="lt1"/>
                </a:solidFill>
                <a:latin typeface="Arial"/>
                <a:ea typeface="Arial"/>
                <a:cs typeface="Arial"/>
                <a:sym typeface="Arial"/>
              </a:rPr>
              <a:t>Presentation Title Here</a:t>
            </a:r>
            <a:endParaRPr/>
          </a:p>
        </p:txBody>
      </p:sp>
      <p:sp>
        <p:nvSpPr>
          <p:cNvPr id="142" name="Google Shape;142;p21"/>
          <p:cNvSpPr txBox="1"/>
          <p:nvPr>
            <p:ph idx="12" type="sldNum"/>
          </p:nvPr>
        </p:nvSpPr>
        <p:spPr>
          <a:xfrm>
            <a:off x="4724400" y="6356363"/>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43" name="Google Shape;143;p21"/>
          <p:cNvGraphicFramePr/>
          <p:nvPr/>
        </p:nvGraphicFramePr>
        <p:xfrm>
          <a:off x="1223113" y="2105175"/>
          <a:ext cx="3000000" cy="3000000"/>
        </p:xfrm>
        <a:graphic>
          <a:graphicData uri="http://schemas.openxmlformats.org/drawingml/2006/table">
            <a:tbl>
              <a:tblPr>
                <a:noFill/>
                <a:tableStyleId>{8EA9F89E-4789-4D24-AA5C-11638616EBA6}</a:tableStyleId>
              </a:tblPr>
              <a:tblGrid>
                <a:gridCol w="1641725"/>
                <a:gridCol w="638450"/>
              </a:tblGrid>
              <a:tr h="381000">
                <a:tc>
                  <a:txBody>
                    <a:bodyPr/>
                    <a:lstStyle/>
                    <a:p>
                      <a:pPr indent="0" lvl="0" marL="0" rtl="0" algn="l">
                        <a:spcBef>
                          <a:spcPts val="0"/>
                        </a:spcBef>
                        <a:spcAft>
                          <a:spcPts val="0"/>
                        </a:spcAft>
                        <a:buNone/>
                      </a:pPr>
                      <a:r>
                        <a:rPr lang="en-US"/>
                        <a:t>Input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Multiply by 4.0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Add 1.2</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81000">
                <a:tc>
                  <a:txBody>
                    <a:bodyPr/>
                    <a:lstStyle/>
                    <a:p>
                      <a:pPr indent="0" lvl="0" marL="0" rtl="0" algn="l">
                        <a:spcBef>
                          <a:spcPts val="0"/>
                        </a:spcBef>
                        <a:spcAft>
                          <a:spcPts val="0"/>
                        </a:spcAft>
                        <a:buNone/>
                      </a:pPr>
                      <a:r>
                        <a:rPr lang="en-US" sz="1300">
                          <a:solidFill>
                            <a:schemeClr val="dk1"/>
                          </a:solidFill>
                        </a:rPr>
                        <a:t>Divide by 2.1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
        <p:nvSpPr>
          <p:cNvPr id="144" name="Google Shape;144;p21"/>
          <p:cNvSpPr txBox="1"/>
          <p:nvPr/>
        </p:nvSpPr>
        <p:spPr>
          <a:xfrm>
            <a:off x="587540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“I saw a”</a:t>
            </a:r>
            <a:endParaRPr b="1" sz="1800">
              <a:solidFill>
                <a:srgbClr val="000000"/>
              </a:solidFill>
              <a:latin typeface="Arial"/>
              <a:ea typeface="Arial"/>
              <a:cs typeface="Arial"/>
              <a:sym typeface="Arial"/>
            </a:endParaRPr>
          </a:p>
        </p:txBody>
      </p:sp>
      <p:sp>
        <p:nvSpPr>
          <p:cNvPr id="145" name="Google Shape;145;p21"/>
          <p:cNvSpPr/>
          <p:nvPr/>
        </p:nvSpPr>
        <p:spPr>
          <a:xfrm>
            <a:off x="7597550" y="667025"/>
            <a:ext cx="1068000" cy="7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6" name="Google Shape;146;p21"/>
          <p:cNvSpPr txBox="1"/>
          <p:nvPr/>
        </p:nvSpPr>
        <p:spPr>
          <a:xfrm>
            <a:off x="9679550" y="835925"/>
            <a:ext cx="10788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en-US" sz="1800">
                <a:solidFill>
                  <a:schemeClr val="dk1"/>
                </a:solidFill>
              </a:rPr>
              <a:t>2</a:t>
            </a:r>
            <a:endParaRPr b="1" sz="1800">
              <a:solidFill>
                <a:srgbClr val="000000"/>
              </a:solidFill>
              <a:latin typeface="Arial"/>
              <a:ea typeface="Arial"/>
              <a:cs typeface="Arial"/>
              <a:sym typeface="Arial"/>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